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80" r:id="rId4"/>
    <p:sldId id="278" r:id="rId5"/>
    <p:sldId id="257" r:id="rId6"/>
    <p:sldId id="258" r:id="rId7"/>
    <p:sldId id="259"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BB0BB7-C42A-4C1C-B80C-2E7A795D865C}" v="324" dt="2023-06-22T06:10:03.6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45D9-08B0-5DD7-8D95-0143B9F577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FC0FA5-7533-CB88-A3F3-F73BE8D52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C39085-FAB0-5000-6693-BCEEBEC214F1}"/>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5" name="Footer Placeholder 4">
            <a:extLst>
              <a:ext uri="{FF2B5EF4-FFF2-40B4-BE49-F238E27FC236}">
                <a16:creationId xmlns:a16="http://schemas.microsoft.com/office/drawing/2014/main" id="{3894019C-247F-7D27-1E6E-1830F59941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329E97-A2EF-E44A-C3D8-C24184F1B6A7}"/>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1329749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FFE2-1789-4B58-17E4-48FC08AE36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8ADFBF-CD7B-5F7E-5613-F1B68192AF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E508AF-13FF-6101-4AA9-1479988E6872}"/>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5" name="Footer Placeholder 4">
            <a:extLst>
              <a:ext uri="{FF2B5EF4-FFF2-40B4-BE49-F238E27FC236}">
                <a16:creationId xmlns:a16="http://schemas.microsoft.com/office/drawing/2014/main" id="{E639F032-CDBB-BCC9-E365-79487B16CF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F5580D-217F-82B7-BA91-2A56328BCF10}"/>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3840139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CDDF67-B9D3-583A-C57C-BCF98B52285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D3D588-E9B3-41E7-06A2-266FD9C6B4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4F71EE-61AE-8F55-453C-D0E327348333}"/>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5" name="Footer Placeholder 4">
            <a:extLst>
              <a:ext uri="{FF2B5EF4-FFF2-40B4-BE49-F238E27FC236}">
                <a16:creationId xmlns:a16="http://schemas.microsoft.com/office/drawing/2014/main" id="{98BCA043-B2E8-DBFF-10E8-835ACEF55C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FFF1DD-332B-9504-A331-9B7B4F9E3354}"/>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42362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184D-CB74-1C3E-CBC3-01786E9C9C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04255B-E1A6-DEB2-3DC6-E84AE3EC95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40A103-923B-0819-AD1C-AF0D5707D138}"/>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5" name="Footer Placeholder 4">
            <a:extLst>
              <a:ext uri="{FF2B5EF4-FFF2-40B4-BE49-F238E27FC236}">
                <a16:creationId xmlns:a16="http://schemas.microsoft.com/office/drawing/2014/main" id="{F47ED9D4-336C-03C7-7F99-7E5F8046A4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F459BF-E13C-DF10-5758-1BADFBFF8BF2}"/>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329489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BC5F-3A19-79FC-0D1F-E7350F5F8D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41CBD2-3E9D-14A4-5137-8D06BF13F6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DBD4FE-BE92-4808-0D37-6224835D0F43}"/>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5" name="Footer Placeholder 4">
            <a:extLst>
              <a:ext uri="{FF2B5EF4-FFF2-40B4-BE49-F238E27FC236}">
                <a16:creationId xmlns:a16="http://schemas.microsoft.com/office/drawing/2014/main" id="{8E6FC030-BD72-48C1-B821-13F42ADE08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71EB71-AE94-D86F-BE6A-F91856B878CD}"/>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1192865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74296-2AA5-7476-7D78-D9864BF26A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5131FE-8A86-1BDD-E90A-66629C62D2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2E0947-18AA-B219-7D78-65860621C7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907E9DA-ABDE-836B-A616-0CF1677E2945}"/>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6" name="Footer Placeholder 5">
            <a:extLst>
              <a:ext uri="{FF2B5EF4-FFF2-40B4-BE49-F238E27FC236}">
                <a16:creationId xmlns:a16="http://schemas.microsoft.com/office/drawing/2014/main" id="{B96F9A54-4898-6762-E287-EBE03D5178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1F2444-6064-0470-4CE8-B1340471C023}"/>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223046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9E1D-3C2A-DFC7-2EF9-606009B0C7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F4A1A1-E2A3-80B8-DE2A-F54A292D2A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380AC3-5A9C-908E-4964-829F762895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E128604-4765-7430-5ABD-432CDF721E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D649C7-85ED-7B0D-D06B-555BB8BE22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D650B6-60C5-BA9B-A073-D5F3E0550B61}"/>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8" name="Footer Placeholder 7">
            <a:extLst>
              <a:ext uri="{FF2B5EF4-FFF2-40B4-BE49-F238E27FC236}">
                <a16:creationId xmlns:a16="http://schemas.microsoft.com/office/drawing/2014/main" id="{81C4980C-AC61-384D-EA97-E8A6724D65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09CCD9-B770-D6E7-DA8C-B866F5AE939C}"/>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100401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064C-824F-14FC-1773-24F7071F2F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4C62EB-72D2-99B4-DE11-0F141EAE32CF}"/>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4" name="Footer Placeholder 3">
            <a:extLst>
              <a:ext uri="{FF2B5EF4-FFF2-40B4-BE49-F238E27FC236}">
                <a16:creationId xmlns:a16="http://schemas.microsoft.com/office/drawing/2014/main" id="{9BA03E11-C528-F79F-30DC-6837D560B9F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66737C-4A30-1AFF-1C3C-7FA9AB92C8D3}"/>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148871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7C24B3-C1E3-2AF8-A5D5-F7818D20402E}"/>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3" name="Footer Placeholder 2">
            <a:extLst>
              <a:ext uri="{FF2B5EF4-FFF2-40B4-BE49-F238E27FC236}">
                <a16:creationId xmlns:a16="http://schemas.microsoft.com/office/drawing/2014/main" id="{1B1B4510-369F-E225-D25A-3395D72DCB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C8ADB7B-7434-E8AA-5891-F69BFB561514}"/>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79751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9AEB-AE44-A704-9415-38448756C2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C749CB-DD92-2603-9C60-EEB4B026FD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B064A5-B7DC-83E9-6C95-C68A1B110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8A1B6D-8763-230F-E796-91270B833E17}"/>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6" name="Footer Placeholder 5">
            <a:extLst>
              <a:ext uri="{FF2B5EF4-FFF2-40B4-BE49-F238E27FC236}">
                <a16:creationId xmlns:a16="http://schemas.microsoft.com/office/drawing/2014/main" id="{503C5E4D-9BB4-3413-DB55-2E29F9E4C8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8C5233-7B31-6747-2779-72072AA992B8}"/>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2177666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EC1DC-89D2-2F6B-A47A-567BCEACB9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DBF807-1E5E-69E7-D131-8ECFD5D245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C974D56-9332-FFA8-BF6D-F04143BAE1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498AC-8DBB-D0A7-6DED-9769DAF8213B}"/>
              </a:ext>
            </a:extLst>
          </p:cNvPr>
          <p:cNvSpPr>
            <a:spLocks noGrp="1"/>
          </p:cNvSpPr>
          <p:nvPr>
            <p:ph type="dt" sz="half" idx="10"/>
          </p:nvPr>
        </p:nvSpPr>
        <p:spPr/>
        <p:txBody>
          <a:bodyPr/>
          <a:lstStyle/>
          <a:p>
            <a:fld id="{9E70A00C-8E02-4971-8F00-40BBABBA619D}" type="datetimeFigureOut">
              <a:rPr lang="en-IN" smtClean="0"/>
              <a:t>23-06-2023</a:t>
            </a:fld>
            <a:endParaRPr lang="en-IN"/>
          </a:p>
        </p:txBody>
      </p:sp>
      <p:sp>
        <p:nvSpPr>
          <p:cNvPr id="6" name="Footer Placeholder 5">
            <a:extLst>
              <a:ext uri="{FF2B5EF4-FFF2-40B4-BE49-F238E27FC236}">
                <a16:creationId xmlns:a16="http://schemas.microsoft.com/office/drawing/2014/main" id="{0600ABF1-F251-FB69-FE55-89E623A240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DFA615-6329-E537-9D53-5F4A54491226}"/>
              </a:ext>
            </a:extLst>
          </p:cNvPr>
          <p:cNvSpPr>
            <a:spLocks noGrp="1"/>
          </p:cNvSpPr>
          <p:nvPr>
            <p:ph type="sldNum" sz="quarter" idx="12"/>
          </p:nvPr>
        </p:nvSpPr>
        <p:spPr/>
        <p:txBody>
          <a:bodyPr/>
          <a:lstStyle/>
          <a:p>
            <a:fld id="{85170292-463D-41FB-8841-C36AA30ED7F7}" type="slidenum">
              <a:rPr lang="en-IN" smtClean="0"/>
              <a:t>‹#›</a:t>
            </a:fld>
            <a:endParaRPr lang="en-IN"/>
          </a:p>
        </p:txBody>
      </p:sp>
    </p:spTree>
    <p:extLst>
      <p:ext uri="{BB962C8B-B14F-4D97-AF65-F5344CB8AC3E}">
        <p14:creationId xmlns:p14="http://schemas.microsoft.com/office/powerpoint/2010/main" val="2549602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8C49F1-F34E-2F51-F85F-3CA13AC8D5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286CFE-87AF-4AF6-948D-89A6BCD71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EDD289-52C0-14CD-B69B-37F1BD3A6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70A00C-8E02-4971-8F00-40BBABBA619D}" type="datetimeFigureOut">
              <a:rPr lang="en-IN" smtClean="0"/>
              <a:t>23-06-2023</a:t>
            </a:fld>
            <a:endParaRPr lang="en-IN"/>
          </a:p>
        </p:txBody>
      </p:sp>
      <p:sp>
        <p:nvSpPr>
          <p:cNvPr id="5" name="Footer Placeholder 4">
            <a:extLst>
              <a:ext uri="{FF2B5EF4-FFF2-40B4-BE49-F238E27FC236}">
                <a16:creationId xmlns:a16="http://schemas.microsoft.com/office/drawing/2014/main" id="{CABB7AA8-DF26-DEEC-D14B-B7F944940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4D8533-210E-E0D2-4EAE-D997F075BD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170292-463D-41FB-8841-C36AA30ED7F7}" type="slidenum">
              <a:rPr lang="en-IN" smtClean="0"/>
              <a:t>‹#›</a:t>
            </a:fld>
            <a:endParaRPr lang="en-IN"/>
          </a:p>
        </p:txBody>
      </p:sp>
    </p:spTree>
    <p:extLst>
      <p:ext uri="{BB962C8B-B14F-4D97-AF65-F5344CB8AC3E}">
        <p14:creationId xmlns:p14="http://schemas.microsoft.com/office/powerpoint/2010/main" val="1869377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1.mp4"/><Relationship Id="rId7" Type="http://schemas.openxmlformats.org/officeDocument/2006/relationships/image" Target="../media/image3.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jp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jp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3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jp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3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jp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jp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jp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6.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jp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9.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jp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5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jp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55.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jp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6.png"/><Relationship Id="rId3" Type="http://schemas.openxmlformats.org/officeDocument/2006/relationships/audio" Target="../media/media20.m4a"/><Relationship Id="rId7" Type="http://schemas.openxmlformats.org/officeDocument/2006/relationships/image" Target="../media/image57.png"/><Relationship Id="rId12" Type="http://schemas.openxmlformats.org/officeDocument/2006/relationships/image" Target="../media/image5.png"/><Relationship Id="rId2" Type="http://schemas.microsoft.com/office/2007/relationships/media" Target="../media/media20.m4a"/><Relationship Id="rId1" Type="http://schemas.openxmlformats.org/officeDocument/2006/relationships/themeOverride" Target="../theme/themeOverride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1.jpg"/><Relationship Id="rId10" Type="http://schemas.openxmlformats.org/officeDocument/2006/relationships/image" Target="../media/image60.png"/><Relationship Id="rId4" Type="http://schemas.openxmlformats.org/officeDocument/2006/relationships/slideLayout" Target="../slideLayouts/slideLayout1.xml"/><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6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jp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jp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jp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jp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E36F860-7C77-53A8-3901-7322287962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6" name="TextBox 15">
            <a:extLst>
              <a:ext uri="{FF2B5EF4-FFF2-40B4-BE49-F238E27FC236}">
                <a16:creationId xmlns:a16="http://schemas.microsoft.com/office/drawing/2014/main" id="{BA98F332-2F83-6772-808D-A8E1A43FA1DF}"/>
              </a:ext>
            </a:extLst>
          </p:cNvPr>
          <p:cNvSpPr txBox="1"/>
          <p:nvPr/>
        </p:nvSpPr>
        <p:spPr>
          <a:xfrm>
            <a:off x="5710833" y="2034243"/>
            <a:ext cx="2341757" cy="400110"/>
          </a:xfrm>
          <a:prstGeom prst="rect">
            <a:avLst/>
          </a:prstGeom>
          <a:noFill/>
        </p:spPr>
        <p:txBody>
          <a:bodyPr wrap="square" rtlCol="0">
            <a:spAutoFit/>
          </a:bodyPr>
          <a:lstStyle/>
          <a:p>
            <a:r>
              <a:rPr lang="en-US" sz="2000" b="0" i="0" dirty="0">
                <a:solidFill>
                  <a:schemeClr val="bg1"/>
                </a:solidFill>
                <a:effectLst/>
                <a:latin typeface="Söhne"/>
              </a:rPr>
              <a:t>Mayank Bhatt</a:t>
            </a:r>
          </a:p>
        </p:txBody>
      </p:sp>
      <p:sp>
        <p:nvSpPr>
          <p:cNvPr id="23" name="TextBox 22">
            <a:extLst>
              <a:ext uri="{FF2B5EF4-FFF2-40B4-BE49-F238E27FC236}">
                <a16:creationId xmlns:a16="http://schemas.microsoft.com/office/drawing/2014/main" id="{3AC745C2-7EEA-5826-DD64-EA23FDBF913C}"/>
              </a:ext>
            </a:extLst>
          </p:cNvPr>
          <p:cNvSpPr txBox="1"/>
          <p:nvPr/>
        </p:nvSpPr>
        <p:spPr>
          <a:xfrm>
            <a:off x="2476145" y="3245183"/>
            <a:ext cx="7239710"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US" dirty="0"/>
              <a:t>Provide Insights to the Marketing Team In Food &amp; Beverage Industry.</a:t>
            </a:r>
          </a:p>
        </p:txBody>
      </p:sp>
      <p:pic>
        <p:nvPicPr>
          <p:cNvPr id="26" name="Picture 25">
            <a:extLst>
              <a:ext uri="{FF2B5EF4-FFF2-40B4-BE49-F238E27FC236}">
                <a16:creationId xmlns:a16="http://schemas.microsoft.com/office/drawing/2014/main" id="{FB44A144-766A-558E-F3D0-35DC7B5C4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7107" y="164905"/>
            <a:ext cx="820585" cy="820585"/>
          </a:xfrm>
          <a:prstGeom prst="rect">
            <a:avLst/>
          </a:prstGeom>
        </p:spPr>
      </p:pic>
      <p:sp>
        <p:nvSpPr>
          <p:cNvPr id="6" name="Rectangle 5">
            <a:extLst>
              <a:ext uri="{FF2B5EF4-FFF2-40B4-BE49-F238E27FC236}">
                <a16:creationId xmlns:a16="http://schemas.microsoft.com/office/drawing/2014/main" id="{CFCD599E-8FF2-9D04-1D6B-513F571A7BAA}"/>
              </a:ext>
            </a:extLst>
          </p:cNvPr>
          <p:cNvSpPr/>
          <p:nvPr/>
        </p:nvSpPr>
        <p:spPr>
          <a:xfrm>
            <a:off x="4236720" y="332070"/>
            <a:ext cx="2865120" cy="40011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7A2E729-B1B3-F9E6-4016-386145A8FDE5}"/>
              </a:ext>
            </a:extLst>
          </p:cNvPr>
          <p:cNvSpPr txBox="1"/>
          <p:nvPr/>
        </p:nvSpPr>
        <p:spPr>
          <a:xfrm>
            <a:off x="4236720" y="328147"/>
            <a:ext cx="4135120" cy="400110"/>
          </a:xfrm>
          <a:prstGeom prst="rect">
            <a:avLst/>
          </a:prstGeom>
          <a:noFill/>
        </p:spPr>
        <p:txBody>
          <a:bodyPr wrap="square" rtlCol="0">
            <a:spAutoFit/>
          </a:bodyPr>
          <a:lstStyle/>
          <a:p>
            <a:r>
              <a:rPr lang="en-IN" sz="2000" dirty="0"/>
              <a:t>Resume Project Challenge </a:t>
            </a:r>
          </a:p>
        </p:txBody>
      </p:sp>
      <p:sp>
        <p:nvSpPr>
          <p:cNvPr id="9" name="TextBox 8">
            <a:extLst>
              <a:ext uri="{FF2B5EF4-FFF2-40B4-BE49-F238E27FC236}">
                <a16:creationId xmlns:a16="http://schemas.microsoft.com/office/drawing/2014/main" id="{61D57786-2AAA-7655-7580-DF539348510B}"/>
              </a:ext>
            </a:extLst>
          </p:cNvPr>
          <p:cNvSpPr txBox="1"/>
          <p:nvPr/>
        </p:nvSpPr>
        <p:spPr>
          <a:xfrm>
            <a:off x="4810760" y="2854625"/>
            <a:ext cx="1717040"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IN" dirty="0"/>
              <a:t>Challenge #6:</a:t>
            </a:r>
          </a:p>
        </p:txBody>
      </p:sp>
      <p:sp>
        <p:nvSpPr>
          <p:cNvPr id="10" name="TextBox 9">
            <a:extLst>
              <a:ext uri="{FF2B5EF4-FFF2-40B4-BE49-F238E27FC236}">
                <a16:creationId xmlns:a16="http://schemas.microsoft.com/office/drawing/2014/main" id="{7D110448-9A37-9C85-778C-4A2377F3419E}"/>
              </a:ext>
            </a:extLst>
          </p:cNvPr>
          <p:cNvSpPr txBox="1"/>
          <p:nvPr/>
        </p:nvSpPr>
        <p:spPr>
          <a:xfrm>
            <a:off x="6195147" y="3615368"/>
            <a:ext cx="3139440"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IN" dirty="0"/>
              <a:t>CodeX</a:t>
            </a:r>
          </a:p>
        </p:txBody>
      </p:sp>
      <p:sp>
        <p:nvSpPr>
          <p:cNvPr id="11" name="TextBox 10">
            <a:extLst>
              <a:ext uri="{FF2B5EF4-FFF2-40B4-BE49-F238E27FC236}">
                <a16:creationId xmlns:a16="http://schemas.microsoft.com/office/drawing/2014/main" id="{33ABD6D4-488A-6BC8-6334-E3CE6373E91F}"/>
              </a:ext>
            </a:extLst>
          </p:cNvPr>
          <p:cNvSpPr txBox="1"/>
          <p:nvPr/>
        </p:nvSpPr>
        <p:spPr>
          <a:xfrm>
            <a:off x="8138160" y="4856233"/>
            <a:ext cx="2946400"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IN" dirty="0"/>
              <a:t>Tools Used:</a:t>
            </a:r>
          </a:p>
        </p:txBody>
      </p:sp>
      <p:sp>
        <p:nvSpPr>
          <p:cNvPr id="12" name="TextBox 11">
            <a:extLst>
              <a:ext uri="{FF2B5EF4-FFF2-40B4-BE49-F238E27FC236}">
                <a16:creationId xmlns:a16="http://schemas.microsoft.com/office/drawing/2014/main" id="{514D4D0E-741A-8F7A-801E-CB2CBE8D713E}"/>
              </a:ext>
            </a:extLst>
          </p:cNvPr>
          <p:cNvSpPr txBox="1"/>
          <p:nvPr/>
        </p:nvSpPr>
        <p:spPr>
          <a:xfrm>
            <a:off x="9093200" y="5256343"/>
            <a:ext cx="1544320"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pPr marL="342900" indent="-342900">
              <a:buFont typeface="Arial" panose="020B0604020202020204" pitchFamily="34" charset="0"/>
              <a:buChar char="•"/>
            </a:pPr>
            <a:r>
              <a:rPr lang="en-IN" dirty="0"/>
              <a:t>MySQL</a:t>
            </a:r>
          </a:p>
        </p:txBody>
      </p:sp>
      <p:sp>
        <p:nvSpPr>
          <p:cNvPr id="15" name="TextBox 14">
            <a:extLst>
              <a:ext uri="{FF2B5EF4-FFF2-40B4-BE49-F238E27FC236}">
                <a16:creationId xmlns:a16="http://schemas.microsoft.com/office/drawing/2014/main" id="{B77BC38B-CDFB-41B3-5C00-5652FD55F93E}"/>
              </a:ext>
            </a:extLst>
          </p:cNvPr>
          <p:cNvSpPr txBox="1"/>
          <p:nvPr/>
        </p:nvSpPr>
        <p:spPr>
          <a:xfrm>
            <a:off x="9093200" y="5638438"/>
            <a:ext cx="1544320"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pPr marL="342900" indent="-342900">
              <a:buFont typeface="Arial" panose="020B0604020202020204" pitchFamily="34" charset="0"/>
              <a:buChar char="•"/>
            </a:pPr>
            <a:r>
              <a:rPr lang="en-IN" dirty="0"/>
              <a:t>Power BI</a:t>
            </a:r>
          </a:p>
        </p:txBody>
      </p:sp>
      <p:pic>
        <p:nvPicPr>
          <p:cNvPr id="28" name="Picture 27">
            <a:extLst>
              <a:ext uri="{FF2B5EF4-FFF2-40B4-BE49-F238E27FC236}">
                <a16:creationId xmlns:a16="http://schemas.microsoft.com/office/drawing/2014/main" id="{A38C915C-53F7-5845-1D6C-FD1CD5F2C9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6077" y="0"/>
            <a:ext cx="2857500" cy="6858000"/>
          </a:xfrm>
          <a:prstGeom prst="rect">
            <a:avLst/>
          </a:prstGeom>
        </p:spPr>
      </p:pic>
      <p:sp>
        <p:nvSpPr>
          <p:cNvPr id="34" name="TextBox 33">
            <a:extLst>
              <a:ext uri="{FF2B5EF4-FFF2-40B4-BE49-F238E27FC236}">
                <a16:creationId xmlns:a16="http://schemas.microsoft.com/office/drawing/2014/main" id="{B84518DC-B539-4990-99BF-1666186196DC}"/>
              </a:ext>
            </a:extLst>
          </p:cNvPr>
          <p:cNvSpPr txBox="1"/>
          <p:nvPr/>
        </p:nvSpPr>
        <p:spPr>
          <a:xfrm>
            <a:off x="4532244" y="2023218"/>
            <a:ext cx="2487585"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IN" dirty="0"/>
              <a:t>Presenter:</a:t>
            </a:r>
          </a:p>
        </p:txBody>
      </p:sp>
      <p:sp>
        <p:nvSpPr>
          <p:cNvPr id="35" name="TextBox 34">
            <a:extLst>
              <a:ext uri="{FF2B5EF4-FFF2-40B4-BE49-F238E27FC236}">
                <a16:creationId xmlns:a16="http://schemas.microsoft.com/office/drawing/2014/main" id="{DB3B1640-ECD1-6E4F-ED67-4F0F34022250}"/>
              </a:ext>
            </a:extLst>
          </p:cNvPr>
          <p:cNvSpPr txBox="1"/>
          <p:nvPr/>
        </p:nvSpPr>
        <p:spPr>
          <a:xfrm>
            <a:off x="4428836" y="3603266"/>
            <a:ext cx="2487585"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IN" dirty="0"/>
              <a:t>Company Name:</a:t>
            </a:r>
          </a:p>
        </p:txBody>
      </p:sp>
      <p:pic>
        <p:nvPicPr>
          <p:cNvPr id="46" name="Video 45">
            <a:hlinkClick r:id="" action="ppaction://media"/>
            <a:extLst>
              <a:ext uri="{FF2B5EF4-FFF2-40B4-BE49-F238E27FC236}">
                <a16:creationId xmlns:a16="http://schemas.microsoft.com/office/drawing/2014/main" id="{0AF52D70-DF99-8DF1-9CBD-82CAD21FD7F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6001" y="0"/>
            <a:ext cx="2285999" cy="1714500"/>
          </a:xfrm>
          <a:prstGeom prst="rect">
            <a:avLst/>
          </a:prstGeom>
        </p:spPr>
      </p:pic>
    </p:spTree>
    <p:custDataLst>
      <p:tags r:id="rId1"/>
    </p:custDataLst>
    <p:extLst>
      <p:ext uri="{BB962C8B-B14F-4D97-AF65-F5344CB8AC3E}">
        <p14:creationId xmlns:p14="http://schemas.microsoft.com/office/powerpoint/2010/main" val="707680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3268">
        <p15:prstTrans prst="drape"/>
      </p:transition>
    </mc:Choice>
    <mc:Fallback xmlns="">
      <p:transition spd="slow" advTm="332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6"/>
                </p:tgtEl>
              </p:cMediaNode>
            </p:video>
            <p:seq concurrent="1" nextAc="seek">
              <p:cTn id="8" restart="whenNotActive" fill="hold" evtFilter="cancelBubble" nodeType="interactiveSeq">
                <p:stCondLst>
                  <p:cond evt="onClick" delay="0">
                    <p:tgtEl>
                      <p:spTgt spid="4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6"/>
                                        </p:tgtEl>
                                      </p:cBhvr>
                                    </p:cmd>
                                  </p:childTnLst>
                                </p:cTn>
                              </p:par>
                            </p:childTnLst>
                          </p:cTn>
                        </p:par>
                      </p:childTnLst>
                    </p:cTn>
                  </p:par>
                </p:childTnLst>
              </p:cTn>
              <p:nextCondLst>
                <p:cond evt="onClick" delay="0">
                  <p:tgtEl>
                    <p:spTgt spid="4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13281B-E220-5488-5ED0-4C8CD34F6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Consumer Preferences</a:t>
            </a:r>
          </a:p>
        </p:txBody>
      </p:sp>
      <p:sp>
        <p:nvSpPr>
          <p:cNvPr id="2" name="TextBox 1">
            <a:extLst>
              <a:ext uri="{FF2B5EF4-FFF2-40B4-BE49-F238E27FC236}">
                <a16:creationId xmlns:a16="http://schemas.microsoft.com/office/drawing/2014/main" id="{DA1B534B-8313-221A-616A-EA0C12185F47}"/>
              </a:ext>
            </a:extLst>
          </p:cNvPr>
          <p:cNvSpPr txBox="1"/>
          <p:nvPr/>
        </p:nvSpPr>
        <p:spPr>
          <a:xfrm>
            <a:off x="936702" y="602166"/>
            <a:ext cx="8463776"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2. What packaging preferences do respondents have for energy drinks?</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1005142" y="2793686"/>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sp>
        <p:nvSpPr>
          <p:cNvPr id="28" name="TextBox 27">
            <a:extLst>
              <a:ext uri="{FF2B5EF4-FFF2-40B4-BE49-F238E27FC236}">
                <a16:creationId xmlns:a16="http://schemas.microsoft.com/office/drawing/2014/main" id="{9EA4B7CE-C6A2-4C38-FB8C-0C9521C1B418}"/>
              </a:ext>
            </a:extLst>
          </p:cNvPr>
          <p:cNvSpPr txBox="1"/>
          <p:nvPr/>
        </p:nvSpPr>
        <p:spPr>
          <a:xfrm>
            <a:off x="669073" y="5739074"/>
            <a:ext cx="10939347" cy="92333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Cans and PET bottles are the most popular packaging preferences among consumers due to their convenience in terms of portability and aesthetic appeal. They are not only easy to carry but also provide a stylish and visually appealing look when held in one's hands.</a:t>
            </a:r>
            <a:endParaRPr lang="en-IN" dirty="0"/>
          </a:p>
        </p:txBody>
      </p:sp>
      <p:pic>
        <p:nvPicPr>
          <p:cNvPr id="6" name="Picture 5">
            <a:extLst>
              <a:ext uri="{FF2B5EF4-FFF2-40B4-BE49-F238E27FC236}">
                <a16:creationId xmlns:a16="http://schemas.microsoft.com/office/drawing/2014/main" id="{11873673-1E71-C14C-A68A-DFA16990D7B7}"/>
              </a:ext>
            </a:extLst>
          </p:cNvPr>
          <p:cNvPicPr>
            <a:picLocks noChangeAspect="1"/>
          </p:cNvPicPr>
          <p:nvPr/>
        </p:nvPicPr>
        <p:blipFill>
          <a:blip r:embed="rId5"/>
          <a:stretch>
            <a:fillRect/>
          </a:stretch>
        </p:blipFill>
        <p:spPr>
          <a:xfrm>
            <a:off x="1147569" y="1407814"/>
            <a:ext cx="4404742" cy="1268478"/>
          </a:xfrm>
          <a:prstGeom prst="rect">
            <a:avLst/>
          </a:prstGeom>
        </p:spPr>
      </p:pic>
      <p:pic>
        <p:nvPicPr>
          <p:cNvPr id="12" name="Picture 11">
            <a:extLst>
              <a:ext uri="{FF2B5EF4-FFF2-40B4-BE49-F238E27FC236}">
                <a16:creationId xmlns:a16="http://schemas.microsoft.com/office/drawing/2014/main" id="{6D4CD8B6-FF00-C686-CE4C-05DEE6B23AF0}"/>
              </a:ext>
            </a:extLst>
          </p:cNvPr>
          <p:cNvPicPr>
            <a:picLocks noChangeAspect="1"/>
          </p:cNvPicPr>
          <p:nvPr/>
        </p:nvPicPr>
        <p:blipFill>
          <a:blip r:embed="rId6"/>
          <a:stretch>
            <a:fillRect/>
          </a:stretch>
        </p:blipFill>
        <p:spPr>
          <a:xfrm>
            <a:off x="1206554" y="3203819"/>
            <a:ext cx="2964002" cy="1624659"/>
          </a:xfrm>
          <a:prstGeom prst="rect">
            <a:avLst/>
          </a:prstGeom>
        </p:spPr>
      </p:pic>
      <p:pic>
        <p:nvPicPr>
          <p:cNvPr id="3" name="Picture 2">
            <a:extLst>
              <a:ext uri="{FF2B5EF4-FFF2-40B4-BE49-F238E27FC236}">
                <a16:creationId xmlns:a16="http://schemas.microsoft.com/office/drawing/2014/main" id="{1135875D-B2E6-ABFA-7387-9829957958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3" name="Picture 12">
            <a:extLst>
              <a:ext uri="{FF2B5EF4-FFF2-40B4-BE49-F238E27FC236}">
                <a16:creationId xmlns:a16="http://schemas.microsoft.com/office/drawing/2014/main" id="{9B1C73DD-C9B4-B179-F0CF-211D6118D3F1}"/>
              </a:ext>
            </a:extLst>
          </p:cNvPr>
          <p:cNvPicPr>
            <a:picLocks noChangeAspect="1"/>
          </p:cNvPicPr>
          <p:nvPr/>
        </p:nvPicPr>
        <p:blipFill>
          <a:blip r:embed="rId8"/>
          <a:stretch>
            <a:fillRect/>
          </a:stretch>
        </p:blipFill>
        <p:spPr>
          <a:xfrm>
            <a:off x="5872111" y="1277034"/>
            <a:ext cx="5657279" cy="3873341"/>
          </a:xfrm>
          <a:prstGeom prst="rect">
            <a:avLst/>
          </a:prstGeom>
        </p:spPr>
      </p:pic>
      <p:pic>
        <p:nvPicPr>
          <p:cNvPr id="17" name="Audio 16">
            <a:hlinkClick r:id="" action="ppaction://media"/>
            <a:extLst>
              <a:ext uri="{FF2B5EF4-FFF2-40B4-BE49-F238E27FC236}">
                <a16:creationId xmlns:a16="http://schemas.microsoft.com/office/drawing/2014/main" id="{53E4966A-4ABA-B68F-8EA2-82A51BD434F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38687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1292">
        <p15:prstTrans prst="peelOff"/>
      </p:transition>
    </mc:Choice>
    <mc:Fallback xmlns="">
      <p:transition spd="slow" advTm="41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FAE44EA-CA98-2CD1-318C-3BB8E195F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Competition Analysis</a:t>
            </a:r>
          </a:p>
        </p:txBody>
      </p:sp>
      <p:sp>
        <p:nvSpPr>
          <p:cNvPr id="2" name="TextBox 1">
            <a:extLst>
              <a:ext uri="{FF2B5EF4-FFF2-40B4-BE49-F238E27FC236}">
                <a16:creationId xmlns:a16="http://schemas.microsoft.com/office/drawing/2014/main" id="{DA1B534B-8313-221A-616A-EA0C12185F47}"/>
              </a:ext>
            </a:extLst>
          </p:cNvPr>
          <p:cNvSpPr txBox="1"/>
          <p:nvPr/>
        </p:nvSpPr>
        <p:spPr>
          <a:xfrm>
            <a:off x="936702" y="602166"/>
            <a:ext cx="8463776"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1. Who are the current market leaders?</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1062097" y="3208202"/>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sp>
        <p:nvSpPr>
          <p:cNvPr id="28" name="TextBox 27">
            <a:extLst>
              <a:ext uri="{FF2B5EF4-FFF2-40B4-BE49-F238E27FC236}">
                <a16:creationId xmlns:a16="http://schemas.microsoft.com/office/drawing/2014/main" id="{9EA4B7CE-C6A2-4C38-FB8C-0C9521C1B418}"/>
              </a:ext>
            </a:extLst>
          </p:cNvPr>
          <p:cNvSpPr txBox="1"/>
          <p:nvPr/>
        </p:nvSpPr>
        <p:spPr>
          <a:xfrm>
            <a:off x="802887" y="5109298"/>
            <a:ext cx="10939347"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Cola-</a:t>
            </a:r>
            <a:r>
              <a:rPr lang="en-US" dirty="0" err="1"/>
              <a:t>Coka</a:t>
            </a:r>
            <a:r>
              <a:rPr lang="en-US" dirty="0"/>
              <a:t>, </a:t>
            </a:r>
            <a:r>
              <a:rPr lang="en-US" dirty="0" err="1"/>
              <a:t>Bepsi</a:t>
            </a:r>
            <a:r>
              <a:rPr lang="en-US" dirty="0"/>
              <a:t>, and Gangsters are the current market leaders in the energy drinks business.</a:t>
            </a:r>
            <a:endParaRPr lang="en-IN" dirty="0"/>
          </a:p>
        </p:txBody>
      </p:sp>
      <p:pic>
        <p:nvPicPr>
          <p:cNvPr id="9" name="Picture 8">
            <a:extLst>
              <a:ext uri="{FF2B5EF4-FFF2-40B4-BE49-F238E27FC236}">
                <a16:creationId xmlns:a16="http://schemas.microsoft.com/office/drawing/2014/main" id="{A2033857-9B15-DACF-5913-0DB48DFE84C8}"/>
              </a:ext>
            </a:extLst>
          </p:cNvPr>
          <p:cNvPicPr>
            <a:picLocks noChangeAspect="1"/>
          </p:cNvPicPr>
          <p:nvPr/>
        </p:nvPicPr>
        <p:blipFill>
          <a:blip r:embed="rId5"/>
          <a:stretch>
            <a:fillRect/>
          </a:stretch>
        </p:blipFill>
        <p:spPr>
          <a:xfrm>
            <a:off x="1062097" y="1409698"/>
            <a:ext cx="4123220" cy="1668922"/>
          </a:xfrm>
          <a:prstGeom prst="rect">
            <a:avLst/>
          </a:prstGeom>
        </p:spPr>
      </p:pic>
      <p:pic>
        <p:nvPicPr>
          <p:cNvPr id="18" name="Picture 17">
            <a:extLst>
              <a:ext uri="{FF2B5EF4-FFF2-40B4-BE49-F238E27FC236}">
                <a16:creationId xmlns:a16="http://schemas.microsoft.com/office/drawing/2014/main" id="{AAD3A208-89E8-0DD3-0963-9986E8974975}"/>
              </a:ext>
            </a:extLst>
          </p:cNvPr>
          <p:cNvPicPr>
            <a:picLocks noChangeAspect="1"/>
          </p:cNvPicPr>
          <p:nvPr/>
        </p:nvPicPr>
        <p:blipFill>
          <a:blip r:embed="rId6"/>
          <a:stretch>
            <a:fillRect/>
          </a:stretch>
        </p:blipFill>
        <p:spPr>
          <a:xfrm>
            <a:off x="1112662" y="3577534"/>
            <a:ext cx="3823036" cy="1292106"/>
          </a:xfrm>
          <a:prstGeom prst="rect">
            <a:avLst/>
          </a:prstGeom>
        </p:spPr>
      </p:pic>
      <p:pic>
        <p:nvPicPr>
          <p:cNvPr id="20" name="Picture 19">
            <a:extLst>
              <a:ext uri="{FF2B5EF4-FFF2-40B4-BE49-F238E27FC236}">
                <a16:creationId xmlns:a16="http://schemas.microsoft.com/office/drawing/2014/main" id="{E08ED24D-6E98-9158-4369-F5BE8E2DED29}"/>
              </a:ext>
            </a:extLst>
          </p:cNvPr>
          <p:cNvPicPr>
            <a:picLocks noChangeAspect="1"/>
          </p:cNvPicPr>
          <p:nvPr/>
        </p:nvPicPr>
        <p:blipFill>
          <a:blip r:embed="rId7"/>
          <a:stretch>
            <a:fillRect/>
          </a:stretch>
        </p:blipFill>
        <p:spPr>
          <a:xfrm>
            <a:off x="6049687" y="786831"/>
            <a:ext cx="5205611" cy="3740563"/>
          </a:xfrm>
          <a:prstGeom prst="rect">
            <a:avLst/>
          </a:prstGeom>
        </p:spPr>
      </p:pic>
      <p:pic>
        <p:nvPicPr>
          <p:cNvPr id="3" name="Picture 2">
            <a:extLst>
              <a:ext uri="{FF2B5EF4-FFF2-40B4-BE49-F238E27FC236}">
                <a16:creationId xmlns:a16="http://schemas.microsoft.com/office/drawing/2014/main" id="{21D8CE7E-4821-8D78-627B-9B301564AB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2" name="Audio 11">
            <a:hlinkClick r:id="" action="ppaction://media"/>
            <a:extLst>
              <a:ext uri="{FF2B5EF4-FFF2-40B4-BE49-F238E27FC236}">
                <a16:creationId xmlns:a16="http://schemas.microsoft.com/office/drawing/2014/main" id="{594F9212-AD71-AD36-D744-E4F85215B71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46813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104">
        <p15:prstTrans prst="peelOff"/>
      </p:transition>
    </mc:Choice>
    <mc:Fallback xmlns="">
      <p:transition spd="slow" advTm="301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1774F28-33D5-4733-4FA7-71AC79D05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Competition Analysis</a:t>
            </a:r>
          </a:p>
        </p:txBody>
      </p:sp>
      <p:sp>
        <p:nvSpPr>
          <p:cNvPr id="2" name="TextBox 1">
            <a:extLst>
              <a:ext uri="{FF2B5EF4-FFF2-40B4-BE49-F238E27FC236}">
                <a16:creationId xmlns:a16="http://schemas.microsoft.com/office/drawing/2014/main" id="{DA1B534B-8313-221A-616A-EA0C12185F47}"/>
              </a:ext>
            </a:extLst>
          </p:cNvPr>
          <p:cNvSpPr txBox="1"/>
          <p:nvPr/>
        </p:nvSpPr>
        <p:spPr>
          <a:xfrm>
            <a:off x="936702" y="602166"/>
            <a:ext cx="8463776"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2. What are the primary reasons consumers prefer those brands over ours?</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6820087" y="1122957"/>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pic>
        <p:nvPicPr>
          <p:cNvPr id="6" name="Picture 5">
            <a:extLst>
              <a:ext uri="{FF2B5EF4-FFF2-40B4-BE49-F238E27FC236}">
                <a16:creationId xmlns:a16="http://schemas.microsoft.com/office/drawing/2014/main" id="{3B2118B6-C1B9-D809-34FE-759FB9A715DB}"/>
              </a:ext>
            </a:extLst>
          </p:cNvPr>
          <p:cNvPicPr>
            <a:picLocks noChangeAspect="1"/>
          </p:cNvPicPr>
          <p:nvPr/>
        </p:nvPicPr>
        <p:blipFill>
          <a:blip r:embed="rId5"/>
          <a:stretch>
            <a:fillRect/>
          </a:stretch>
        </p:blipFill>
        <p:spPr>
          <a:xfrm>
            <a:off x="1066057" y="1375882"/>
            <a:ext cx="5624675" cy="5036962"/>
          </a:xfrm>
          <a:prstGeom prst="rect">
            <a:avLst/>
          </a:prstGeom>
        </p:spPr>
      </p:pic>
      <p:pic>
        <p:nvPicPr>
          <p:cNvPr id="13" name="Picture 12">
            <a:extLst>
              <a:ext uri="{FF2B5EF4-FFF2-40B4-BE49-F238E27FC236}">
                <a16:creationId xmlns:a16="http://schemas.microsoft.com/office/drawing/2014/main" id="{331C01BB-75BB-7229-8CFF-1F26EA94C537}"/>
              </a:ext>
            </a:extLst>
          </p:cNvPr>
          <p:cNvPicPr>
            <a:picLocks noChangeAspect="1"/>
          </p:cNvPicPr>
          <p:nvPr/>
        </p:nvPicPr>
        <p:blipFill>
          <a:blip r:embed="rId6"/>
          <a:stretch>
            <a:fillRect/>
          </a:stretch>
        </p:blipFill>
        <p:spPr>
          <a:xfrm>
            <a:off x="6820087" y="1485513"/>
            <a:ext cx="4464947" cy="2331922"/>
          </a:xfrm>
          <a:prstGeom prst="rect">
            <a:avLst/>
          </a:prstGeom>
        </p:spPr>
      </p:pic>
      <p:pic>
        <p:nvPicPr>
          <p:cNvPr id="19" name="Picture 18">
            <a:extLst>
              <a:ext uri="{FF2B5EF4-FFF2-40B4-BE49-F238E27FC236}">
                <a16:creationId xmlns:a16="http://schemas.microsoft.com/office/drawing/2014/main" id="{99E2CEB7-6EFD-96F8-A5C6-62E8699C64A9}"/>
              </a:ext>
            </a:extLst>
          </p:cNvPr>
          <p:cNvPicPr>
            <a:picLocks noChangeAspect="1"/>
          </p:cNvPicPr>
          <p:nvPr/>
        </p:nvPicPr>
        <p:blipFill>
          <a:blip r:embed="rId7"/>
          <a:stretch>
            <a:fillRect/>
          </a:stretch>
        </p:blipFill>
        <p:spPr>
          <a:xfrm>
            <a:off x="6820087" y="3894362"/>
            <a:ext cx="4464947" cy="2604553"/>
          </a:xfrm>
          <a:prstGeom prst="rect">
            <a:avLst/>
          </a:prstGeom>
        </p:spPr>
      </p:pic>
      <p:pic>
        <p:nvPicPr>
          <p:cNvPr id="3" name="Picture 2">
            <a:extLst>
              <a:ext uri="{FF2B5EF4-FFF2-40B4-BE49-F238E27FC236}">
                <a16:creationId xmlns:a16="http://schemas.microsoft.com/office/drawing/2014/main" id="{BB4775E0-087B-75BC-9C8F-7227898425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5" name="Audio 14">
            <a:hlinkClick r:id="" action="ppaction://media"/>
            <a:extLst>
              <a:ext uri="{FF2B5EF4-FFF2-40B4-BE49-F238E27FC236}">
                <a16:creationId xmlns:a16="http://schemas.microsoft.com/office/drawing/2014/main" id="{D9AD5C35-51A3-C036-4D55-7CD2A7571BC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74684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402">
        <p15:prstTrans prst="peelOff"/>
      </p:transition>
    </mc:Choice>
    <mc:Fallback xmlns="">
      <p:transition spd="slow" advTm="204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F76328-BD5C-35B5-90EF-08E39CBE7D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US" dirty="0"/>
              <a:t>Marketing Channels and Brand Awareness</a:t>
            </a:r>
            <a:endParaRPr lang="en-IN" dirty="0"/>
          </a:p>
        </p:txBody>
      </p:sp>
      <p:sp>
        <p:nvSpPr>
          <p:cNvPr id="2" name="TextBox 1">
            <a:extLst>
              <a:ext uri="{FF2B5EF4-FFF2-40B4-BE49-F238E27FC236}">
                <a16:creationId xmlns:a16="http://schemas.microsoft.com/office/drawing/2014/main" id="{DA1B534B-8313-221A-616A-EA0C12185F47}"/>
              </a:ext>
            </a:extLst>
          </p:cNvPr>
          <p:cNvSpPr txBox="1"/>
          <p:nvPr/>
        </p:nvSpPr>
        <p:spPr>
          <a:xfrm>
            <a:off x="936702" y="602166"/>
            <a:ext cx="8463776"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1. Which marketing channel can be used to reach more customers?</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976848" y="3749104"/>
            <a:ext cx="3326072" cy="400110"/>
          </a:xfrm>
          <a:prstGeom prst="rect">
            <a:avLst/>
          </a:prstGeom>
          <a:noFill/>
        </p:spPr>
        <p:txBody>
          <a:bodyPr wrap="square" rtlCol="0">
            <a:spAutoFit/>
          </a:bodyPr>
          <a:lstStyle/>
          <a:p>
            <a:r>
              <a:rPr lang="en-IN" sz="2000" dirty="0">
                <a:solidFill>
                  <a:schemeClr val="bg1"/>
                </a:solidFill>
              </a:rPr>
              <a:t>Output</a:t>
            </a:r>
            <a:r>
              <a:rPr lang="en-IN" dirty="0">
                <a:solidFill>
                  <a:schemeClr val="bg1"/>
                </a:solidFill>
              </a:rPr>
              <a:t>:</a:t>
            </a:r>
          </a:p>
        </p:txBody>
      </p:sp>
      <p:pic>
        <p:nvPicPr>
          <p:cNvPr id="17" name="Picture 16">
            <a:extLst>
              <a:ext uri="{FF2B5EF4-FFF2-40B4-BE49-F238E27FC236}">
                <a16:creationId xmlns:a16="http://schemas.microsoft.com/office/drawing/2014/main" id="{304FB014-6D27-42AB-6563-889C87F3587D}"/>
              </a:ext>
            </a:extLst>
          </p:cNvPr>
          <p:cNvPicPr>
            <a:picLocks noChangeAspect="1"/>
          </p:cNvPicPr>
          <p:nvPr/>
        </p:nvPicPr>
        <p:blipFill>
          <a:blip r:embed="rId5"/>
          <a:stretch>
            <a:fillRect/>
          </a:stretch>
        </p:blipFill>
        <p:spPr>
          <a:xfrm>
            <a:off x="1199456" y="4194788"/>
            <a:ext cx="1811373" cy="974299"/>
          </a:xfrm>
          <a:prstGeom prst="rect">
            <a:avLst/>
          </a:prstGeom>
        </p:spPr>
      </p:pic>
      <p:pic>
        <p:nvPicPr>
          <p:cNvPr id="20" name="Picture 19">
            <a:extLst>
              <a:ext uri="{FF2B5EF4-FFF2-40B4-BE49-F238E27FC236}">
                <a16:creationId xmlns:a16="http://schemas.microsoft.com/office/drawing/2014/main" id="{29737609-99D3-2A81-66AA-162D68EDD363}"/>
              </a:ext>
            </a:extLst>
          </p:cNvPr>
          <p:cNvPicPr>
            <a:picLocks noChangeAspect="1"/>
          </p:cNvPicPr>
          <p:nvPr/>
        </p:nvPicPr>
        <p:blipFill>
          <a:blip r:embed="rId6"/>
          <a:stretch>
            <a:fillRect/>
          </a:stretch>
        </p:blipFill>
        <p:spPr>
          <a:xfrm>
            <a:off x="6689413" y="971498"/>
            <a:ext cx="4803309" cy="5437980"/>
          </a:xfrm>
          <a:prstGeom prst="rect">
            <a:avLst/>
          </a:prstGeom>
        </p:spPr>
      </p:pic>
      <p:sp>
        <p:nvSpPr>
          <p:cNvPr id="21" name="TextBox 20">
            <a:extLst>
              <a:ext uri="{FF2B5EF4-FFF2-40B4-BE49-F238E27FC236}">
                <a16:creationId xmlns:a16="http://schemas.microsoft.com/office/drawing/2014/main" id="{7DDDCCDE-4DF6-9317-FD85-586A7970BDA7}"/>
              </a:ext>
            </a:extLst>
          </p:cNvPr>
          <p:cNvSpPr txBox="1"/>
          <p:nvPr/>
        </p:nvSpPr>
        <p:spPr>
          <a:xfrm>
            <a:off x="976848" y="5464098"/>
            <a:ext cx="5390498" cy="677108"/>
          </a:xfrm>
          <a:prstGeom prst="rect">
            <a:avLst/>
          </a:prstGeom>
          <a:noFill/>
        </p:spPr>
        <p:txBody>
          <a:bodyPr wrap="square" rtlCol="0">
            <a:spAutoFit/>
          </a:bodyPr>
          <a:lstStyle>
            <a:defPPr>
              <a:defRPr lang="en-US"/>
            </a:defPPr>
            <a:lvl1pPr>
              <a:defRPr sz="2000">
                <a:solidFill>
                  <a:schemeClr val="bg1"/>
                </a:solidFill>
              </a:defRPr>
            </a:lvl1pPr>
          </a:lstStyle>
          <a:p>
            <a:r>
              <a:rPr lang="en-US" dirty="0"/>
              <a:t>The online channel is the most effective marketing strategy for promoting the brands among youths.</a:t>
            </a:r>
            <a:endParaRPr lang="en-IN" dirty="0"/>
          </a:p>
        </p:txBody>
      </p:sp>
      <p:pic>
        <p:nvPicPr>
          <p:cNvPr id="5" name="Picture 4">
            <a:extLst>
              <a:ext uri="{FF2B5EF4-FFF2-40B4-BE49-F238E27FC236}">
                <a16:creationId xmlns:a16="http://schemas.microsoft.com/office/drawing/2014/main" id="{232CB9FE-F489-083E-5523-697711F5F503}"/>
              </a:ext>
            </a:extLst>
          </p:cNvPr>
          <p:cNvPicPr>
            <a:picLocks noChangeAspect="1"/>
          </p:cNvPicPr>
          <p:nvPr/>
        </p:nvPicPr>
        <p:blipFill>
          <a:blip r:embed="rId7"/>
          <a:stretch>
            <a:fillRect/>
          </a:stretch>
        </p:blipFill>
        <p:spPr>
          <a:xfrm>
            <a:off x="1110067" y="1399417"/>
            <a:ext cx="5375015" cy="2329090"/>
          </a:xfrm>
          <a:prstGeom prst="rect">
            <a:avLst/>
          </a:prstGeom>
        </p:spPr>
      </p:pic>
      <p:pic>
        <p:nvPicPr>
          <p:cNvPr id="3" name="Picture 2">
            <a:extLst>
              <a:ext uri="{FF2B5EF4-FFF2-40B4-BE49-F238E27FC236}">
                <a16:creationId xmlns:a16="http://schemas.microsoft.com/office/drawing/2014/main" id="{B4E9EA03-4854-2026-3C18-3C480B36D7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5" name="Audio 14">
            <a:hlinkClick r:id="" action="ppaction://media"/>
            <a:extLst>
              <a:ext uri="{FF2B5EF4-FFF2-40B4-BE49-F238E27FC236}">
                <a16:creationId xmlns:a16="http://schemas.microsoft.com/office/drawing/2014/main" id="{0218708D-F431-90E1-7028-93DF87D52CA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93106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5716">
        <p15:prstTrans prst="peelOff"/>
      </p:transition>
    </mc:Choice>
    <mc:Fallback xmlns="">
      <p:transition spd="slow" advTm="157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576F733-425C-3544-0E9F-78FAF5D23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US" dirty="0"/>
              <a:t>Marketing Channels and Brand Awareness</a:t>
            </a:r>
            <a:endParaRPr lang="en-IN" dirty="0"/>
          </a:p>
        </p:txBody>
      </p:sp>
      <p:sp>
        <p:nvSpPr>
          <p:cNvPr id="2" name="TextBox 1">
            <a:extLst>
              <a:ext uri="{FF2B5EF4-FFF2-40B4-BE49-F238E27FC236}">
                <a16:creationId xmlns:a16="http://schemas.microsoft.com/office/drawing/2014/main" id="{DA1B534B-8313-221A-616A-EA0C12185F47}"/>
              </a:ext>
            </a:extLst>
          </p:cNvPr>
          <p:cNvSpPr txBox="1"/>
          <p:nvPr/>
        </p:nvSpPr>
        <p:spPr>
          <a:xfrm>
            <a:off x="936701" y="602166"/>
            <a:ext cx="10426391"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a:t>2. </a:t>
            </a:r>
            <a:r>
              <a:rPr lang="en-US" dirty="0"/>
              <a:t>How effective are different marketing strategies and channels in reaching our customers?</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976848" y="3871765"/>
            <a:ext cx="332607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sp>
        <p:nvSpPr>
          <p:cNvPr id="21" name="TextBox 20">
            <a:extLst>
              <a:ext uri="{FF2B5EF4-FFF2-40B4-BE49-F238E27FC236}">
                <a16:creationId xmlns:a16="http://schemas.microsoft.com/office/drawing/2014/main" id="{7DDDCCDE-4DF6-9317-FD85-586A7970BDA7}"/>
              </a:ext>
            </a:extLst>
          </p:cNvPr>
          <p:cNvSpPr txBox="1"/>
          <p:nvPr/>
        </p:nvSpPr>
        <p:spPr>
          <a:xfrm>
            <a:off x="976848" y="5765153"/>
            <a:ext cx="10252430" cy="707886"/>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The online channel is the most effective marketing channel for the given set of respondents, followed by TV commercials and Outdoor Billboards </a:t>
            </a:r>
            <a:endParaRPr lang="en-IN" dirty="0"/>
          </a:p>
        </p:txBody>
      </p:sp>
      <p:pic>
        <p:nvPicPr>
          <p:cNvPr id="4" name="Picture 3">
            <a:extLst>
              <a:ext uri="{FF2B5EF4-FFF2-40B4-BE49-F238E27FC236}">
                <a16:creationId xmlns:a16="http://schemas.microsoft.com/office/drawing/2014/main" id="{FA4B626F-71AB-2D74-2A33-DF78A1F9A39B}"/>
              </a:ext>
            </a:extLst>
          </p:cNvPr>
          <p:cNvPicPr>
            <a:picLocks noChangeAspect="1"/>
          </p:cNvPicPr>
          <p:nvPr/>
        </p:nvPicPr>
        <p:blipFill>
          <a:blip r:embed="rId5"/>
          <a:stretch>
            <a:fillRect/>
          </a:stretch>
        </p:blipFill>
        <p:spPr>
          <a:xfrm>
            <a:off x="1190501" y="1382961"/>
            <a:ext cx="4295897" cy="2440273"/>
          </a:xfrm>
          <a:prstGeom prst="rect">
            <a:avLst/>
          </a:prstGeom>
        </p:spPr>
      </p:pic>
      <p:pic>
        <p:nvPicPr>
          <p:cNvPr id="9" name="Picture 8">
            <a:extLst>
              <a:ext uri="{FF2B5EF4-FFF2-40B4-BE49-F238E27FC236}">
                <a16:creationId xmlns:a16="http://schemas.microsoft.com/office/drawing/2014/main" id="{F5F217F7-6C94-4817-6BAF-D09FD30F5BD9}"/>
              </a:ext>
            </a:extLst>
          </p:cNvPr>
          <p:cNvPicPr>
            <a:picLocks noChangeAspect="1"/>
          </p:cNvPicPr>
          <p:nvPr/>
        </p:nvPicPr>
        <p:blipFill>
          <a:blip r:embed="rId6"/>
          <a:stretch>
            <a:fillRect/>
          </a:stretch>
        </p:blipFill>
        <p:spPr>
          <a:xfrm>
            <a:off x="1194600" y="4241096"/>
            <a:ext cx="2295731" cy="1446209"/>
          </a:xfrm>
          <a:prstGeom prst="rect">
            <a:avLst/>
          </a:prstGeom>
        </p:spPr>
      </p:pic>
      <p:pic>
        <p:nvPicPr>
          <p:cNvPr id="13" name="Picture 12">
            <a:extLst>
              <a:ext uri="{FF2B5EF4-FFF2-40B4-BE49-F238E27FC236}">
                <a16:creationId xmlns:a16="http://schemas.microsoft.com/office/drawing/2014/main" id="{74C253E8-6AB8-D16C-F3FD-2DC51B08E565}"/>
              </a:ext>
            </a:extLst>
          </p:cNvPr>
          <p:cNvPicPr>
            <a:picLocks noChangeAspect="1"/>
          </p:cNvPicPr>
          <p:nvPr/>
        </p:nvPicPr>
        <p:blipFill>
          <a:blip r:embed="rId7"/>
          <a:stretch>
            <a:fillRect/>
          </a:stretch>
        </p:blipFill>
        <p:spPr>
          <a:xfrm>
            <a:off x="6435578" y="1019666"/>
            <a:ext cx="4381105" cy="4213461"/>
          </a:xfrm>
          <a:prstGeom prst="rect">
            <a:avLst/>
          </a:prstGeom>
        </p:spPr>
      </p:pic>
      <p:pic>
        <p:nvPicPr>
          <p:cNvPr id="3" name="Picture 2">
            <a:extLst>
              <a:ext uri="{FF2B5EF4-FFF2-40B4-BE49-F238E27FC236}">
                <a16:creationId xmlns:a16="http://schemas.microsoft.com/office/drawing/2014/main" id="{6B9C6FF3-759D-18F2-B6B2-8C1DD14596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1" name="Audio 10">
            <a:hlinkClick r:id="" action="ppaction://media"/>
            <a:extLst>
              <a:ext uri="{FF2B5EF4-FFF2-40B4-BE49-F238E27FC236}">
                <a16:creationId xmlns:a16="http://schemas.microsoft.com/office/drawing/2014/main" id="{D6C5AD7A-2129-4B1E-7745-ABBD5CA735E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95145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3839">
        <p15:prstTrans prst="peelOff"/>
      </p:transition>
    </mc:Choice>
    <mc:Fallback xmlns="">
      <p:transition spd="slow" advTm="338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0DDD652-C8CC-8548-96BD-A0053D777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Brand Penetration</a:t>
            </a:r>
          </a:p>
        </p:txBody>
      </p:sp>
      <p:sp>
        <p:nvSpPr>
          <p:cNvPr id="2" name="TextBox 1">
            <a:extLst>
              <a:ext uri="{FF2B5EF4-FFF2-40B4-BE49-F238E27FC236}">
                <a16:creationId xmlns:a16="http://schemas.microsoft.com/office/drawing/2014/main" id="{DA1B534B-8313-221A-616A-EA0C12185F47}"/>
              </a:ext>
            </a:extLst>
          </p:cNvPr>
          <p:cNvSpPr txBox="1"/>
          <p:nvPr/>
        </p:nvSpPr>
        <p:spPr>
          <a:xfrm>
            <a:off x="936701" y="602166"/>
            <a:ext cx="10426391"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a:t>1. </a:t>
            </a:r>
            <a:r>
              <a:rPr lang="en-US" dirty="0"/>
              <a:t>What do people think about our brand? (overall rating)</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976848" y="3749104"/>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sp>
        <p:nvSpPr>
          <p:cNvPr id="21" name="TextBox 20">
            <a:extLst>
              <a:ext uri="{FF2B5EF4-FFF2-40B4-BE49-F238E27FC236}">
                <a16:creationId xmlns:a16="http://schemas.microsoft.com/office/drawing/2014/main" id="{7DDDCCDE-4DF6-9317-FD85-586A7970BDA7}"/>
              </a:ext>
            </a:extLst>
          </p:cNvPr>
          <p:cNvSpPr txBox="1"/>
          <p:nvPr/>
        </p:nvSpPr>
        <p:spPr>
          <a:xfrm>
            <a:off x="976848" y="5642492"/>
            <a:ext cx="10252430" cy="646331"/>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Most of the respondents have neutral feedback about Codex. However, Codex can implement marketing strategies to convert respondents with neutral feedback into positive customers.</a:t>
            </a:r>
            <a:endParaRPr lang="en-IN" dirty="0"/>
          </a:p>
        </p:txBody>
      </p:sp>
      <p:pic>
        <p:nvPicPr>
          <p:cNvPr id="5" name="Picture 4">
            <a:extLst>
              <a:ext uri="{FF2B5EF4-FFF2-40B4-BE49-F238E27FC236}">
                <a16:creationId xmlns:a16="http://schemas.microsoft.com/office/drawing/2014/main" id="{576114A9-DCFF-E64E-BECE-12938461B65D}"/>
              </a:ext>
            </a:extLst>
          </p:cNvPr>
          <p:cNvPicPr>
            <a:picLocks noChangeAspect="1"/>
          </p:cNvPicPr>
          <p:nvPr/>
        </p:nvPicPr>
        <p:blipFill>
          <a:blip r:embed="rId5"/>
          <a:stretch>
            <a:fillRect/>
          </a:stretch>
        </p:blipFill>
        <p:spPr>
          <a:xfrm>
            <a:off x="976848" y="1427138"/>
            <a:ext cx="5301289" cy="2281932"/>
          </a:xfrm>
          <a:prstGeom prst="rect">
            <a:avLst/>
          </a:prstGeom>
        </p:spPr>
      </p:pic>
      <p:pic>
        <p:nvPicPr>
          <p:cNvPr id="12" name="Picture 11">
            <a:extLst>
              <a:ext uri="{FF2B5EF4-FFF2-40B4-BE49-F238E27FC236}">
                <a16:creationId xmlns:a16="http://schemas.microsoft.com/office/drawing/2014/main" id="{E78B9E64-F985-1803-09C9-CD6BBAA6CA4D}"/>
              </a:ext>
            </a:extLst>
          </p:cNvPr>
          <p:cNvPicPr>
            <a:picLocks noChangeAspect="1"/>
          </p:cNvPicPr>
          <p:nvPr/>
        </p:nvPicPr>
        <p:blipFill>
          <a:blip r:embed="rId6"/>
          <a:stretch>
            <a:fillRect/>
          </a:stretch>
        </p:blipFill>
        <p:spPr>
          <a:xfrm>
            <a:off x="1130132" y="4097233"/>
            <a:ext cx="4854767" cy="1255352"/>
          </a:xfrm>
          <a:prstGeom prst="rect">
            <a:avLst/>
          </a:prstGeom>
        </p:spPr>
      </p:pic>
      <p:pic>
        <p:nvPicPr>
          <p:cNvPr id="16" name="Picture 15">
            <a:extLst>
              <a:ext uri="{FF2B5EF4-FFF2-40B4-BE49-F238E27FC236}">
                <a16:creationId xmlns:a16="http://schemas.microsoft.com/office/drawing/2014/main" id="{20C5D16D-D291-0E46-D4C5-F39F53BB49E0}"/>
              </a:ext>
            </a:extLst>
          </p:cNvPr>
          <p:cNvPicPr>
            <a:picLocks noChangeAspect="1"/>
          </p:cNvPicPr>
          <p:nvPr/>
        </p:nvPicPr>
        <p:blipFill>
          <a:blip r:embed="rId7"/>
          <a:stretch>
            <a:fillRect/>
          </a:stretch>
        </p:blipFill>
        <p:spPr>
          <a:xfrm>
            <a:off x="7115031" y="1649089"/>
            <a:ext cx="3814555" cy="3246764"/>
          </a:xfrm>
          <a:prstGeom prst="rect">
            <a:avLst/>
          </a:prstGeom>
        </p:spPr>
      </p:pic>
      <p:pic>
        <p:nvPicPr>
          <p:cNvPr id="3" name="Picture 2">
            <a:extLst>
              <a:ext uri="{FF2B5EF4-FFF2-40B4-BE49-F238E27FC236}">
                <a16:creationId xmlns:a16="http://schemas.microsoft.com/office/drawing/2014/main" id="{6D0E81F3-C8B3-6B54-4387-6A69C042AD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6" name="Audio 5">
            <a:hlinkClick r:id="" action="ppaction://media"/>
            <a:extLst>
              <a:ext uri="{FF2B5EF4-FFF2-40B4-BE49-F238E27FC236}">
                <a16:creationId xmlns:a16="http://schemas.microsoft.com/office/drawing/2014/main" id="{8D122FE9-101C-1364-EC8E-2DE5F33E2E8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69846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7822">
        <p15:prstTrans prst="peelOff"/>
      </p:transition>
    </mc:Choice>
    <mc:Fallback xmlns="">
      <p:transition spd="slow" advTm="578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C90FCEA-410B-F71C-5A01-8BB85D9C8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Brand Penetration</a:t>
            </a:r>
          </a:p>
        </p:txBody>
      </p:sp>
      <p:sp>
        <p:nvSpPr>
          <p:cNvPr id="2" name="TextBox 1">
            <a:extLst>
              <a:ext uri="{FF2B5EF4-FFF2-40B4-BE49-F238E27FC236}">
                <a16:creationId xmlns:a16="http://schemas.microsoft.com/office/drawing/2014/main" id="{DA1B534B-8313-221A-616A-EA0C12185F47}"/>
              </a:ext>
            </a:extLst>
          </p:cNvPr>
          <p:cNvSpPr txBox="1"/>
          <p:nvPr/>
        </p:nvSpPr>
        <p:spPr>
          <a:xfrm>
            <a:off x="814040" y="557562"/>
            <a:ext cx="10426391"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2. Which cities do we need to focus more on?</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814041" y="1003246"/>
            <a:ext cx="332607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976848" y="3299076"/>
            <a:ext cx="332607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sp>
        <p:nvSpPr>
          <p:cNvPr id="21" name="TextBox 20">
            <a:extLst>
              <a:ext uri="{FF2B5EF4-FFF2-40B4-BE49-F238E27FC236}">
                <a16:creationId xmlns:a16="http://schemas.microsoft.com/office/drawing/2014/main" id="{7DDDCCDE-4DF6-9317-FD85-586A7970BDA7}"/>
              </a:ext>
            </a:extLst>
          </p:cNvPr>
          <p:cNvSpPr txBox="1"/>
          <p:nvPr/>
        </p:nvSpPr>
        <p:spPr>
          <a:xfrm>
            <a:off x="680226" y="5597888"/>
            <a:ext cx="11128918" cy="1323439"/>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Bangalore is leading the charts in terms of the number of respondents, followed by Hyderabad and Mumbai. CodeX should focus more on Hyderabad and Mumbai since they have tremendous potential for growth. Additionally, it would be beneficial to investigate the reasons behind Lucknow having the lowest number of respondents and work towards improving those numbers.</a:t>
            </a:r>
            <a:endParaRPr lang="en-IN" dirty="0"/>
          </a:p>
        </p:txBody>
      </p:sp>
      <p:pic>
        <p:nvPicPr>
          <p:cNvPr id="4" name="Picture 3">
            <a:extLst>
              <a:ext uri="{FF2B5EF4-FFF2-40B4-BE49-F238E27FC236}">
                <a16:creationId xmlns:a16="http://schemas.microsoft.com/office/drawing/2014/main" id="{455E1AF6-657A-A162-1B1E-125DCEEB2B0A}"/>
              </a:ext>
            </a:extLst>
          </p:cNvPr>
          <p:cNvPicPr>
            <a:picLocks noChangeAspect="1"/>
          </p:cNvPicPr>
          <p:nvPr/>
        </p:nvPicPr>
        <p:blipFill>
          <a:blip r:embed="rId5"/>
          <a:stretch>
            <a:fillRect/>
          </a:stretch>
        </p:blipFill>
        <p:spPr>
          <a:xfrm>
            <a:off x="1007471" y="1358508"/>
            <a:ext cx="6049534" cy="1950793"/>
          </a:xfrm>
          <a:prstGeom prst="rect">
            <a:avLst/>
          </a:prstGeom>
        </p:spPr>
      </p:pic>
      <p:pic>
        <p:nvPicPr>
          <p:cNvPr id="9" name="Picture 8">
            <a:extLst>
              <a:ext uri="{FF2B5EF4-FFF2-40B4-BE49-F238E27FC236}">
                <a16:creationId xmlns:a16="http://schemas.microsoft.com/office/drawing/2014/main" id="{5D333063-8124-EDA0-0587-89F8B5D3B277}"/>
              </a:ext>
            </a:extLst>
          </p:cNvPr>
          <p:cNvPicPr>
            <a:picLocks noChangeAspect="1"/>
          </p:cNvPicPr>
          <p:nvPr/>
        </p:nvPicPr>
        <p:blipFill>
          <a:blip r:embed="rId6"/>
          <a:stretch>
            <a:fillRect/>
          </a:stretch>
        </p:blipFill>
        <p:spPr>
          <a:xfrm>
            <a:off x="1007470" y="3657257"/>
            <a:ext cx="3407845" cy="1836579"/>
          </a:xfrm>
          <a:prstGeom prst="rect">
            <a:avLst/>
          </a:prstGeom>
        </p:spPr>
      </p:pic>
      <p:pic>
        <p:nvPicPr>
          <p:cNvPr id="15" name="Picture 14">
            <a:extLst>
              <a:ext uri="{FF2B5EF4-FFF2-40B4-BE49-F238E27FC236}">
                <a16:creationId xmlns:a16="http://schemas.microsoft.com/office/drawing/2014/main" id="{9C0C8D14-D50D-F5A2-B477-595781CC3DED}"/>
              </a:ext>
            </a:extLst>
          </p:cNvPr>
          <p:cNvPicPr>
            <a:picLocks noChangeAspect="1"/>
          </p:cNvPicPr>
          <p:nvPr/>
        </p:nvPicPr>
        <p:blipFill>
          <a:blip r:embed="rId7"/>
          <a:stretch>
            <a:fillRect/>
          </a:stretch>
        </p:blipFill>
        <p:spPr>
          <a:xfrm>
            <a:off x="7437603" y="1403356"/>
            <a:ext cx="4371541" cy="3399133"/>
          </a:xfrm>
          <a:prstGeom prst="rect">
            <a:avLst/>
          </a:prstGeom>
        </p:spPr>
      </p:pic>
      <p:pic>
        <p:nvPicPr>
          <p:cNvPr id="3" name="Picture 2">
            <a:extLst>
              <a:ext uri="{FF2B5EF4-FFF2-40B4-BE49-F238E27FC236}">
                <a16:creationId xmlns:a16="http://schemas.microsoft.com/office/drawing/2014/main" id="{E74CC3C3-373B-D1BC-5CE9-45D5A0D45D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3" name="Audio 12">
            <a:hlinkClick r:id="" action="ppaction://media"/>
            <a:extLst>
              <a:ext uri="{FF2B5EF4-FFF2-40B4-BE49-F238E27FC236}">
                <a16:creationId xmlns:a16="http://schemas.microsoft.com/office/drawing/2014/main" id="{495B2F4D-2A75-C0FB-FCA4-CB591488C9A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701974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7416">
        <p15:prstTrans prst="peelOff"/>
      </p:transition>
    </mc:Choice>
    <mc:Fallback>
      <p:transition spd="slow" advTm="474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4B7BA89-E7F5-1ABF-0CCB-822C555D8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Purchase Behaviour</a:t>
            </a:r>
          </a:p>
        </p:txBody>
      </p:sp>
      <p:sp>
        <p:nvSpPr>
          <p:cNvPr id="2" name="TextBox 1">
            <a:extLst>
              <a:ext uri="{FF2B5EF4-FFF2-40B4-BE49-F238E27FC236}">
                <a16:creationId xmlns:a16="http://schemas.microsoft.com/office/drawing/2014/main" id="{DA1B534B-8313-221A-616A-EA0C12185F47}"/>
              </a:ext>
            </a:extLst>
          </p:cNvPr>
          <p:cNvSpPr txBox="1"/>
          <p:nvPr/>
        </p:nvSpPr>
        <p:spPr>
          <a:xfrm>
            <a:off x="936701" y="602166"/>
            <a:ext cx="10426391"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a:t>1. </a:t>
            </a:r>
            <a:r>
              <a:rPr lang="en-US" dirty="0"/>
              <a:t>Where do respondents prefer to purchase energy drinks?</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976848" y="3696599"/>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pic>
        <p:nvPicPr>
          <p:cNvPr id="5" name="Picture 4">
            <a:extLst>
              <a:ext uri="{FF2B5EF4-FFF2-40B4-BE49-F238E27FC236}">
                <a16:creationId xmlns:a16="http://schemas.microsoft.com/office/drawing/2014/main" id="{79A644D6-742E-183F-0112-3F3BD3E23967}"/>
              </a:ext>
            </a:extLst>
          </p:cNvPr>
          <p:cNvPicPr>
            <a:picLocks noChangeAspect="1"/>
          </p:cNvPicPr>
          <p:nvPr/>
        </p:nvPicPr>
        <p:blipFill>
          <a:blip r:embed="rId5"/>
          <a:stretch>
            <a:fillRect/>
          </a:stretch>
        </p:blipFill>
        <p:spPr>
          <a:xfrm>
            <a:off x="1130131" y="1413371"/>
            <a:ext cx="4861981" cy="2311136"/>
          </a:xfrm>
          <a:prstGeom prst="rect">
            <a:avLst/>
          </a:prstGeom>
        </p:spPr>
      </p:pic>
      <p:pic>
        <p:nvPicPr>
          <p:cNvPr id="10" name="Picture 9">
            <a:extLst>
              <a:ext uri="{FF2B5EF4-FFF2-40B4-BE49-F238E27FC236}">
                <a16:creationId xmlns:a16="http://schemas.microsoft.com/office/drawing/2014/main" id="{58C32D2F-6A92-2DC3-34FB-2DFD4AF42890}"/>
              </a:ext>
            </a:extLst>
          </p:cNvPr>
          <p:cNvPicPr>
            <a:picLocks noChangeAspect="1"/>
          </p:cNvPicPr>
          <p:nvPr/>
        </p:nvPicPr>
        <p:blipFill>
          <a:blip r:embed="rId6"/>
          <a:stretch>
            <a:fillRect/>
          </a:stretch>
        </p:blipFill>
        <p:spPr>
          <a:xfrm>
            <a:off x="1130130" y="4092313"/>
            <a:ext cx="3040425" cy="1379162"/>
          </a:xfrm>
          <a:prstGeom prst="rect">
            <a:avLst/>
          </a:prstGeom>
        </p:spPr>
      </p:pic>
      <p:pic>
        <p:nvPicPr>
          <p:cNvPr id="12" name="Picture 11">
            <a:extLst>
              <a:ext uri="{FF2B5EF4-FFF2-40B4-BE49-F238E27FC236}">
                <a16:creationId xmlns:a16="http://schemas.microsoft.com/office/drawing/2014/main" id="{C6C200A8-4EFD-4DAE-B8D3-E8C7E0F62952}"/>
              </a:ext>
            </a:extLst>
          </p:cNvPr>
          <p:cNvPicPr>
            <a:picLocks noChangeAspect="1"/>
          </p:cNvPicPr>
          <p:nvPr/>
        </p:nvPicPr>
        <p:blipFill>
          <a:blip r:embed="rId7"/>
          <a:stretch>
            <a:fillRect/>
          </a:stretch>
        </p:blipFill>
        <p:spPr>
          <a:xfrm>
            <a:off x="6578245" y="1412030"/>
            <a:ext cx="4614464" cy="3650683"/>
          </a:xfrm>
          <a:prstGeom prst="rect">
            <a:avLst/>
          </a:prstGeom>
        </p:spPr>
      </p:pic>
      <p:sp>
        <p:nvSpPr>
          <p:cNvPr id="13" name="TextBox 12">
            <a:extLst>
              <a:ext uri="{FF2B5EF4-FFF2-40B4-BE49-F238E27FC236}">
                <a16:creationId xmlns:a16="http://schemas.microsoft.com/office/drawing/2014/main" id="{276CBC58-B54E-1C31-D44E-3978943E9E2F}"/>
              </a:ext>
            </a:extLst>
          </p:cNvPr>
          <p:cNvSpPr txBox="1"/>
          <p:nvPr/>
        </p:nvSpPr>
        <p:spPr>
          <a:xfrm>
            <a:off x="836341" y="5865541"/>
            <a:ext cx="10526751" cy="646331"/>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In terms of purchase location preference, energy drink consumers clearly prefer buying their energy drinks from supermarkets and online stores the more.</a:t>
            </a:r>
            <a:endParaRPr lang="en-IN" dirty="0"/>
          </a:p>
        </p:txBody>
      </p:sp>
      <p:pic>
        <p:nvPicPr>
          <p:cNvPr id="3" name="Picture 2">
            <a:extLst>
              <a:ext uri="{FF2B5EF4-FFF2-40B4-BE49-F238E27FC236}">
                <a16:creationId xmlns:a16="http://schemas.microsoft.com/office/drawing/2014/main" id="{F4DF7EF7-69A6-FC10-23BF-6CB153F15C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5" name="Audio 14">
            <a:hlinkClick r:id="" action="ppaction://media"/>
            <a:extLst>
              <a:ext uri="{FF2B5EF4-FFF2-40B4-BE49-F238E27FC236}">
                <a16:creationId xmlns:a16="http://schemas.microsoft.com/office/drawing/2014/main" id="{4BAB5EE8-9FC5-D714-A9CC-CE289AF0258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47232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3461">
        <p15:prstTrans prst="peelOff"/>
      </p:transition>
    </mc:Choice>
    <mc:Fallback>
      <p:transition spd="slow" advTm="434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ABA73D0-FAAD-410D-4965-4814E9385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Purchase Behaviour</a:t>
            </a:r>
          </a:p>
        </p:txBody>
      </p:sp>
      <p:sp>
        <p:nvSpPr>
          <p:cNvPr id="2" name="TextBox 1">
            <a:extLst>
              <a:ext uri="{FF2B5EF4-FFF2-40B4-BE49-F238E27FC236}">
                <a16:creationId xmlns:a16="http://schemas.microsoft.com/office/drawing/2014/main" id="{DA1B534B-8313-221A-616A-EA0C12185F47}"/>
              </a:ext>
            </a:extLst>
          </p:cNvPr>
          <p:cNvSpPr txBox="1"/>
          <p:nvPr/>
        </p:nvSpPr>
        <p:spPr>
          <a:xfrm>
            <a:off x="936701" y="602166"/>
            <a:ext cx="10426391"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a:t>2. </a:t>
            </a:r>
            <a:r>
              <a:rPr lang="en-US" dirty="0"/>
              <a:t>What are the typical consumption situations for energy drinks among respondents?</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976848" y="3696599"/>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sp>
        <p:nvSpPr>
          <p:cNvPr id="13" name="TextBox 12">
            <a:extLst>
              <a:ext uri="{FF2B5EF4-FFF2-40B4-BE49-F238E27FC236}">
                <a16:creationId xmlns:a16="http://schemas.microsoft.com/office/drawing/2014/main" id="{276CBC58-B54E-1C31-D44E-3978943E9E2F}"/>
              </a:ext>
            </a:extLst>
          </p:cNvPr>
          <p:cNvSpPr txBox="1"/>
          <p:nvPr/>
        </p:nvSpPr>
        <p:spPr>
          <a:xfrm>
            <a:off x="836341" y="5865541"/>
            <a:ext cx="10526751" cy="646331"/>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In terms of purchase location preference, energy drink consumers clearly prefer buying their energy drinks from supermarkets and online stores the more.</a:t>
            </a:r>
            <a:endParaRPr lang="en-IN" dirty="0"/>
          </a:p>
        </p:txBody>
      </p:sp>
      <p:pic>
        <p:nvPicPr>
          <p:cNvPr id="4" name="Picture 3">
            <a:extLst>
              <a:ext uri="{FF2B5EF4-FFF2-40B4-BE49-F238E27FC236}">
                <a16:creationId xmlns:a16="http://schemas.microsoft.com/office/drawing/2014/main" id="{842B9BD3-5B47-C34E-2F3C-327D34ED2147}"/>
              </a:ext>
            </a:extLst>
          </p:cNvPr>
          <p:cNvPicPr>
            <a:picLocks noChangeAspect="1"/>
          </p:cNvPicPr>
          <p:nvPr/>
        </p:nvPicPr>
        <p:blipFill>
          <a:blip r:embed="rId5"/>
          <a:stretch>
            <a:fillRect/>
          </a:stretch>
        </p:blipFill>
        <p:spPr>
          <a:xfrm>
            <a:off x="1166556" y="1423180"/>
            <a:ext cx="5852667" cy="2258187"/>
          </a:xfrm>
          <a:prstGeom prst="rect">
            <a:avLst/>
          </a:prstGeom>
        </p:spPr>
      </p:pic>
      <p:pic>
        <p:nvPicPr>
          <p:cNvPr id="9" name="Picture 8">
            <a:extLst>
              <a:ext uri="{FF2B5EF4-FFF2-40B4-BE49-F238E27FC236}">
                <a16:creationId xmlns:a16="http://schemas.microsoft.com/office/drawing/2014/main" id="{EF9D58EA-5663-18D1-6E61-6A2FF028AE6A}"/>
              </a:ext>
            </a:extLst>
          </p:cNvPr>
          <p:cNvPicPr>
            <a:picLocks noChangeAspect="1"/>
          </p:cNvPicPr>
          <p:nvPr/>
        </p:nvPicPr>
        <p:blipFill>
          <a:blip r:embed="rId6"/>
          <a:stretch>
            <a:fillRect/>
          </a:stretch>
        </p:blipFill>
        <p:spPr>
          <a:xfrm>
            <a:off x="1169745" y="4028953"/>
            <a:ext cx="4060179" cy="1661515"/>
          </a:xfrm>
          <a:prstGeom prst="rect">
            <a:avLst/>
          </a:prstGeom>
        </p:spPr>
      </p:pic>
      <p:pic>
        <p:nvPicPr>
          <p:cNvPr id="15" name="Picture 14">
            <a:extLst>
              <a:ext uri="{FF2B5EF4-FFF2-40B4-BE49-F238E27FC236}">
                <a16:creationId xmlns:a16="http://schemas.microsoft.com/office/drawing/2014/main" id="{95A0BEC4-27DB-0487-BC22-DC3317B65CF6}"/>
              </a:ext>
            </a:extLst>
          </p:cNvPr>
          <p:cNvPicPr>
            <a:picLocks noChangeAspect="1"/>
          </p:cNvPicPr>
          <p:nvPr/>
        </p:nvPicPr>
        <p:blipFill>
          <a:blip r:embed="rId7"/>
          <a:stretch>
            <a:fillRect/>
          </a:stretch>
        </p:blipFill>
        <p:spPr>
          <a:xfrm>
            <a:off x="7081665" y="1304604"/>
            <a:ext cx="4614796" cy="3697753"/>
          </a:xfrm>
          <a:prstGeom prst="rect">
            <a:avLst/>
          </a:prstGeom>
        </p:spPr>
      </p:pic>
      <p:pic>
        <p:nvPicPr>
          <p:cNvPr id="3" name="Picture 2">
            <a:extLst>
              <a:ext uri="{FF2B5EF4-FFF2-40B4-BE49-F238E27FC236}">
                <a16:creationId xmlns:a16="http://schemas.microsoft.com/office/drawing/2014/main" id="{C73CB95B-DDCC-91B6-4EE6-EE8F571B9F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6" name="Audio 5">
            <a:hlinkClick r:id="" action="ppaction://media"/>
            <a:extLst>
              <a:ext uri="{FF2B5EF4-FFF2-40B4-BE49-F238E27FC236}">
                <a16:creationId xmlns:a16="http://schemas.microsoft.com/office/drawing/2014/main" id="{2939C8C9-B71D-D10F-4B57-EABDF6D1284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090134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7543">
        <p15:prstTrans prst="peelOff"/>
      </p:transition>
    </mc:Choice>
    <mc:Fallback>
      <p:transition spd="slow" advTm="375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084DEB2-765B-D84B-AB95-6FF022131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1"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Purchase Behaviour</a:t>
            </a:r>
          </a:p>
        </p:txBody>
      </p:sp>
      <p:sp>
        <p:nvSpPr>
          <p:cNvPr id="2" name="TextBox 1">
            <a:extLst>
              <a:ext uri="{FF2B5EF4-FFF2-40B4-BE49-F238E27FC236}">
                <a16:creationId xmlns:a16="http://schemas.microsoft.com/office/drawing/2014/main" id="{DA1B534B-8313-221A-616A-EA0C12185F47}"/>
              </a:ext>
            </a:extLst>
          </p:cNvPr>
          <p:cNvSpPr txBox="1"/>
          <p:nvPr/>
        </p:nvSpPr>
        <p:spPr>
          <a:xfrm>
            <a:off x="446049" y="602166"/>
            <a:ext cx="1163072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3. What factors influence respondents' purchase decisions, such as price range and limited edition packaging? </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758286" y="1047850"/>
            <a:ext cx="332607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798432" y="3190257"/>
            <a:ext cx="332607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sp>
        <p:nvSpPr>
          <p:cNvPr id="13" name="TextBox 12">
            <a:extLst>
              <a:ext uri="{FF2B5EF4-FFF2-40B4-BE49-F238E27FC236}">
                <a16:creationId xmlns:a16="http://schemas.microsoft.com/office/drawing/2014/main" id="{276CBC58-B54E-1C31-D44E-3978943E9E2F}"/>
              </a:ext>
            </a:extLst>
          </p:cNvPr>
          <p:cNvSpPr txBox="1"/>
          <p:nvPr/>
        </p:nvSpPr>
        <p:spPr>
          <a:xfrm>
            <a:off x="771756" y="5551964"/>
            <a:ext cx="11171200" cy="707886"/>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The count of respondents exhibits an inverse relationship with prices. However, it is also evident that the total number of respondents is the lowest when the price range is below 50.	</a:t>
            </a:r>
          </a:p>
        </p:txBody>
      </p:sp>
      <p:pic>
        <p:nvPicPr>
          <p:cNvPr id="5" name="Picture 4">
            <a:extLst>
              <a:ext uri="{FF2B5EF4-FFF2-40B4-BE49-F238E27FC236}">
                <a16:creationId xmlns:a16="http://schemas.microsoft.com/office/drawing/2014/main" id="{36853AFC-FCCB-9AF7-E9FD-797B5DC80AEA}"/>
              </a:ext>
            </a:extLst>
          </p:cNvPr>
          <p:cNvPicPr>
            <a:picLocks noChangeAspect="1"/>
          </p:cNvPicPr>
          <p:nvPr/>
        </p:nvPicPr>
        <p:blipFill>
          <a:blip r:embed="rId5"/>
          <a:stretch>
            <a:fillRect/>
          </a:stretch>
        </p:blipFill>
        <p:spPr>
          <a:xfrm>
            <a:off x="967509" y="1383101"/>
            <a:ext cx="5067623" cy="1661515"/>
          </a:xfrm>
          <a:prstGeom prst="rect">
            <a:avLst/>
          </a:prstGeom>
        </p:spPr>
      </p:pic>
      <p:pic>
        <p:nvPicPr>
          <p:cNvPr id="12" name="Picture 11">
            <a:extLst>
              <a:ext uri="{FF2B5EF4-FFF2-40B4-BE49-F238E27FC236}">
                <a16:creationId xmlns:a16="http://schemas.microsoft.com/office/drawing/2014/main" id="{C715D8A9-DE87-ACB6-A24C-6B216B19CEF4}"/>
              </a:ext>
            </a:extLst>
          </p:cNvPr>
          <p:cNvPicPr>
            <a:picLocks noChangeAspect="1"/>
          </p:cNvPicPr>
          <p:nvPr/>
        </p:nvPicPr>
        <p:blipFill>
          <a:blip r:embed="rId6"/>
          <a:stretch>
            <a:fillRect/>
          </a:stretch>
        </p:blipFill>
        <p:spPr>
          <a:xfrm>
            <a:off x="988681" y="3559589"/>
            <a:ext cx="4003940" cy="1553976"/>
          </a:xfrm>
          <a:prstGeom prst="rect">
            <a:avLst/>
          </a:prstGeom>
        </p:spPr>
      </p:pic>
      <p:pic>
        <p:nvPicPr>
          <p:cNvPr id="19" name="Picture 18">
            <a:extLst>
              <a:ext uri="{FF2B5EF4-FFF2-40B4-BE49-F238E27FC236}">
                <a16:creationId xmlns:a16="http://schemas.microsoft.com/office/drawing/2014/main" id="{C7E18E08-8B29-CCD9-A6CE-6088A820764E}"/>
              </a:ext>
            </a:extLst>
          </p:cNvPr>
          <p:cNvPicPr>
            <a:picLocks noChangeAspect="1"/>
          </p:cNvPicPr>
          <p:nvPr/>
        </p:nvPicPr>
        <p:blipFill>
          <a:blip r:embed="rId7"/>
          <a:stretch>
            <a:fillRect/>
          </a:stretch>
        </p:blipFill>
        <p:spPr>
          <a:xfrm>
            <a:off x="6152492" y="1427086"/>
            <a:ext cx="5356396" cy="3992771"/>
          </a:xfrm>
          <a:prstGeom prst="rect">
            <a:avLst/>
          </a:prstGeom>
        </p:spPr>
      </p:pic>
      <p:sp>
        <p:nvSpPr>
          <p:cNvPr id="22" name="TextBox 21">
            <a:extLst>
              <a:ext uri="{FF2B5EF4-FFF2-40B4-BE49-F238E27FC236}">
                <a16:creationId xmlns:a16="http://schemas.microsoft.com/office/drawing/2014/main" id="{1DA0B733-7A9F-B326-744D-D1936FFCA101}"/>
              </a:ext>
            </a:extLst>
          </p:cNvPr>
          <p:cNvSpPr txBox="1"/>
          <p:nvPr/>
        </p:nvSpPr>
        <p:spPr>
          <a:xfrm>
            <a:off x="10006266" y="6377159"/>
            <a:ext cx="2584481" cy="307777"/>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sz="1400" dirty="0"/>
              <a:t>Continued On Next Page</a:t>
            </a:r>
          </a:p>
        </p:txBody>
      </p:sp>
      <p:pic>
        <p:nvPicPr>
          <p:cNvPr id="3" name="Picture 2">
            <a:extLst>
              <a:ext uri="{FF2B5EF4-FFF2-40B4-BE49-F238E27FC236}">
                <a16:creationId xmlns:a16="http://schemas.microsoft.com/office/drawing/2014/main" id="{E6F26315-1344-DB41-5786-D0ED18589A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9" name="Audio 8">
            <a:hlinkClick r:id="" action="ppaction://media"/>
            <a:extLst>
              <a:ext uri="{FF2B5EF4-FFF2-40B4-BE49-F238E27FC236}">
                <a16:creationId xmlns:a16="http://schemas.microsoft.com/office/drawing/2014/main" id="{D9D4E6E9-AE59-1A88-9793-4A5FA642294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143151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4177">
        <p15:prstTrans prst="peelOff"/>
      </p:transition>
    </mc:Choice>
    <mc:Fallback>
      <p:transition spd="slow" advTm="741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E36F860-7C77-53A8-3901-732228796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6D8D719-ACA0-DE9A-695C-DFA2D4561D72}"/>
              </a:ext>
            </a:extLst>
          </p:cNvPr>
          <p:cNvSpPr txBox="1"/>
          <p:nvPr/>
        </p:nvSpPr>
        <p:spPr>
          <a:xfrm>
            <a:off x="222529" y="443170"/>
            <a:ext cx="3069311"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IN" dirty="0"/>
              <a:t> About CodeX:</a:t>
            </a:r>
          </a:p>
        </p:txBody>
      </p:sp>
      <p:sp>
        <p:nvSpPr>
          <p:cNvPr id="9" name="TextBox 8">
            <a:extLst>
              <a:ext uri="{FF2B5EF4-FFF2-40B4-BE49-F238E27FC236}">
                <a16:creationId xmlns:a16="http://schemas.microsoft.com/office/drawing/2014/main" id="{EC04A385-2697-95B3-0C18-2AB5047C8DEC}"/>
              </a:ext>
            </a:extLst>
          </p:cNvPr>
          <p:cNvSpPr txBox="1"/>
          <p:nvPr/>
        </p:nvSpPr>
        <p:spPr>
          <a:xfrm>
            <a:off x="955040" y="843280"/>
            <a:ext cx="10566400"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US" dirty="0" err="1"/>
              <a:t>CodeX</a:t>
            </a:r>
            <a:r>
              <a:rPr lang="en-US" dirty="0"/>
              <a:t> is a German beverage company that is aiming to make its mark in the Indian market. </a:t>
            </a:r>
            <a:endParaRPr lang="en-IN" dirty="0"/>
          </a:p>
        </p:txBody>
      </p:sp>
      <p:sp>
        <p:nvSpPr>
          <p:cNvPr id="10" name="TextBox 9">
            <a:extLst>
              <a:ext uri="{FF2B5EF4-FFF2-40B4-BE49-F238E27FC236}">
                <a16:creationId xmlns:a16="http://schemas.microsoft.com/office/drawing/2014/main" id="{BD44E848-96D3-4521-DE0B-17042B952374}"/>
              </a:ext>
            </a:extLst>
          </p:cNvPr>
          <p:cNvSpPr txBox="1"/>
          <p:nvPr/>
        </p:nvSpPr>
        <p:spPr>
          <a:xfrm>
            <a:off x="222528" y="1452880"/>
            <a:ext cx="3069311"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IN" dirty="0"/>
              <a:t> Background:</a:t>
            </a:r>
          </a:p>
        </p:txBody>
      </p:sp>
      <p:sp>
        <p:nvSpPr>
          <p:cNvPr id="12" name="TextBox 11">
            <a:extLst>
              <a:ext uri="{FF2B5EF4-FFF2-40B4-BE49-F238E27FC236}">
                <a16:creationId xmlns:a16="http://schemas.microsoft.com/office/drawing/2014/main" id="{4D3E275E-96AE-E066-2111-A72EB5BF8912}"/>
              </a:ext>
            </a:extLst>
          </p:cNvPr>
          <p:cNvSpPr txBox="1"/>
          <p:nvPr/>
        </p:nvSpPr>
        <p:spPr>
          <a:xfrm>
            <a:off x="955040" y="1972994"/>
            <a:ext cx="8605520" cy="369332"/>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pPr marL="342900" indent="-342900">
              <a:buFont typeface="Arial" panose="020B0604020202020204" pitchFamily="34" charset="0"/>
              <a:buChar char="•"/>
            </a:pPr>
            <a:r>
              <a:rPr lang="en-US" dirty="0"/>
              <a:t>A few months ago, Codex launched its energy drink in 10 cities of India.</a:t>
            </a:r>
            <a:endParaRPr lang="en-IN" dirty="0"/>
          </a:p>
        </p:txBody>
      </p:sp>
      <p:sp>
        <p:nvSpPr>
          <p:cNvPr id="13" name="TextBox 12">
            <a:extLst>
              <a:ext uri="{FF2B5EF4-FFF2-40B4-BE49-F238E27FC236}">
                <a16:creationId xmlns:a16="http://schemas.microsoft.com/office/drawing/2014/main" id="{333499CC-7DD1-EF81-9D4A-C19E0AFE0E7A}"/>
              </a:ext>
            </a:extLst>
          </p:cNvPr>
          <p:cNvSpPr txBox="1"/>
          <p:nvPr/>
        </p:nvSpPr>
        <p:spPr>
          <a:xfrm>
            <a:off x="955040" y="2373104"/>
            <a:ext cx="10139680" cy="707886"/>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pPr marL="342900" indent="-342900">
              <a:buFont typeface="Arial" panose="020B0604020202020204" pitchFamily="34" charset="0"/>
              <a:buChar char="•"/>
            </a:pPr>
            <a:r>
              <a:rPr lang="en-US" dirty="0"/>
              <a:t>With the launch of their energy drink the marketing team at </a:t>
            </a:r>
            <a:r>
              <a:rPr lang="en-US" dirty="0" err="1"/>
              <a:t>CodeX</a:t>
            </a:r>
            <a:r>
              <a:rPr lang="en-US" dirty="0"/>
              <a:t> has conducted a survey in those 10 cities and received results from 10k respondents.</a:t>
            </a:r>
            <a:endParaRPr lang="en-IN" dirty="0"/>
          </a:p>
        </p:txBody>
      </p:sp>
      <p:sp>
        <p:nvSpPr>
          <p:cNvPr id="14" name="TextBox 13">
            <a:extLst>
              <a:ext uri="{FF2B5EF4-FFF2-40B4-BE49-F238E27FC236}">
                <a16:creationId xmlns:a16="http://schemas.microsoft.com/office/drawing/2014/main" id="{19EB2DCB-3BB7-B746-EC20-F13C04B917BD}"/>
              </a:ext>
            </a:extLst>
          </p:cNvPr>
          <p:cNvSpPr txBox="1"/>
          <p:nvPr/>
        </p:nvSpPr>
        <p:spPr>
          <a:xfrm>
            <a:off x="955040" y="3067892"/>
            <a:ext cx="10139680" cy="707886"/>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pPr marL="342900" indent="-342900">
              <a:buFont typeface="Arial" panose="020B0604020202020204" pitchFamily="34" charset="0"/>
              <a:buChar char="•"/>
            </a:pPr>
            <a:r>
              <a:rPr lang="en-US" dirty="0"/>
              <a:t>The marketing team is now aiming to analyze the survey responses to increase their brand awareness, market share and product development.</a:t>
            </a:r>
            <a:endParaRPr lang="en-IN" dirty="0"/>
          </a:p>
        </p:txBody>
      </p:sp>
      <p:sp>
        <p:nvSpPr>
          <p:cNvPr id="15" name="TextBox 14">
            <a:extLst>
              <a:ext uri="{FF2B5EF4-FFF2-40B4-BE49-F238E27FC236}">
                <a16:creationId xmlns:a16="http://schemas.microsoft.com/office/drawing/2014/main" id="{039ADAAE-1C7F-35B1-8240-F176FE9BB7E7}"/>
              </a:ext>
            </a:extLst>
          </p:cNvPr>
          <p:cNvSpPr txBox="1"/>
          <p:nvPr/>
        </p:nvSpPr>
        <p:spPr>
          <a:xfrm>
            <a:off x="222527" y="3955385"/>
            <a:ext cx="3069311" cy="400110"/>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r>
              <a:rPr lang="en-IN" dirty="0"/>
              <a:t> Objective:</a:t>
            </a:r>
          </a:p>
        </p:txBody>
      </p:sp>
      <p:sp>
        <p:nvSpPr>
          <p:cNvPr id="17" name="TextBox 16">
            <a:extLst>
              <a:ext uri="{FF2B5EF4-FFF2-40B4-BE49-F238E27FC236}">
                <a16:creationId xmlns:a16="http://schemas.microsoft.com/office/drawing/2014/main" id="{8C70079A-2C27-F366-4FD5-87C116F1159B}"/>
              </a:ext>
            </a:extLst>
          </p:cNvPr>
          <p:cNvSpPr txBox="1"/>
          <p:nvPr/>
        </p:nvSpPr>
        <p:spPr>
          <a:xfrm>
            <a:off x="955040" y="4355495"/>
            <a:ext cx="10139680" cy="1015663"/>
          </a:xfrm>
          <a:prstGeom prst="rect">
            <a:avLst/>
          </a:prstGeom>
          <a:noFill/>
        </p:spPr>
        <p:txBody>
          <a:bodyPr wrap="square" rtlCol="0">
            <a:spAutoFit/>
          </a:bodyPr>
          <a:lstStyle>
            <a:defPPr>
              <a:defRPr lang="en-US"/>
            </a:defPPr>
            <a:lvl1pPr>
              <a:defRPr sz="2000" b="0" i="0">
                <a:solidFill>
                  <a:schemeClr val="bg1"/>
                </a:solidFill>
                <a:effectLst/>
                <a:latin typeface="Söhne"/>
              </a:defRPr>
            </a:lvl1pPr>
          </a:lstStyle>
          <a:p>
            <a:pPr marL="342900" indent="-342900">
              <a:buFont typeface="Arial" panose="020B0604020202020204" pitchFamily="34" charset="0"/>
              <a:buChar char="•"/>
            </a:pPr>
            <a:r>
              <a:rPr lang="en-US" dirty="0"/>
              <a:t>To create a dashboard for the marketing team at Codex that facilitates a deeper understanding of the Indian market, enabling data-driven decision-making to effectively impact the market.</a:t>
            </a:r>
            <a:endParaRPr lang="en-IN" dirty="0"/>
          </a:p>
        </p:txBody>
      </p:sp>
      <p:pic>
        <p:nvPicPr>
          <p:cNvPr id="18" name="Picture 17">
            <a:extLst>
              <a:ext uri="{FF2B5EF4-FFF2-40B4-BE49-F238E27FC236}">
                <a16:creationId xmlns:a16="http://schemas.microsoft.com/office/drawing/2014/main" id="{BDC453E2-C5BB-9504-8E58-E39CED8AA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36" name="Video 35">
            <a:hlinkClick r:id="" action="ppaction://media"/>
            <a:extLst>
              <a:ext uri="{FF2B5EF4-FFF2-40B4-BE49-F238E27FC236}">
                <a16:creationId xmlns:a16="http://schemas.microsoft.com/office/drawing/2014/main" id="{E1E600D5-E7D1-6C3F-D1F7-1B37C95D412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928875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0239">
        <p15:prstTrans prst="peelOff"/>
      </p:transition>
    </mc:Choice>
    <mc:Fallback xmlns="">
      <p:transition spd="slow" advTm="602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22E2B5F-6775-F69A-2063-792096EC9F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Purchase Behaviour</a:t>
            </a:r>
          </a:p>
        </p:txBody>
      </p:sp>
      <p:sp>
        <p:nvSpPr>
          <p:cNvPr id="2" name="TextBox 1">
            <a:extLst>
              <a:ext uri="{FF2B5EF4-FFF2-40B4-BE49-F238E27FC236}">
                <a16:creationId xmlns:a16="http://schemas.microsoft.com/office/drawing/2014/main" id="{DA1B534B-8313-221A-616A-EA0C12185F47}"/>
              </a:ext>
            </a:extLst>
          </p:cNvPr>
          <p:cNvSpPr txBox="1"/>
          <p:nvPr/>
        </p:nvSpPr>
        <p:spPr>
          <a:xfrm>
            <a:off x="501805" y="602166"/>
            <a:ext cx="11731083"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3. What factors influence respondents' purchase decisions, such as price range and limited edition packaging? </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780587" y="1453391"/>
            <a:ext cx="3326072" cy="400110"/>
          </a:xfrm>
          <a:prstGeom prst="rect">
            <a:avLst/>
          </a:prstGeom>
          <a:noFill/>
        </p:spPr>
        <p:txBody>
          <a:bodyPr wrap="square" rtlCol="0">
            <a:spAutoFit/>
          </a:bodyPr>
          <a:lstStyle>
            <a:defPPr>
              <a:defRPr lang="en-US"/>
            </a:defPPr>
            <a:lvl1pPr indent="0" algn="ctr">
              <a:buFont typeface="Arial" panose="020B0604020202020204" pitchFamily="34" charset="0"/>
              <a:buNone/>
              <a:defRPr sz="2000">
                <a:solidFill>
                  <a:schemeClr val="bg1"/>
                </a:solidFill>
              </a:defRPr>
            </a:lvl1pPr>
          </a:lstStyle>
          <a:p>
            <a:pPr algn="l"/>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976848" y="4149261"/>
            <a:ext cx="332607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pic>
        <p:nvPicPr>
          <p:cNvPr id="4" name="Picture 3">
            <a:extLst>
              <a:ext uri="{FF2B5EF4-FFF2-40B4-BE49-F238E27FC236}">
                <a16:creationId xmlns:a16="http://schemas.microsoft.com/office/drawing/2014/main" id="{C303F559-8A2B-0906-0D28-11CD9402581D}"/>
              </a:ext>
            </a:extLst>
          </p:cNvPr>
          <p:cNvPicPr>
            <a:picLocks noChangeAspect="1"/>
          </p:cNvPicPr>
          <p:nvPr/>
        </p:nvPicPr>
        <p:blipFill>
          <a:blip r:embed="rId6"/>
          <a:stretch>
            <a:fillRect/>
          </a:stretch>
        </p:blipFill>
        <p:spPr>
          <a:xfrm>
            <a:off x="1000030" y="1897760"/>
            <a:ext cx="3513006" cy="1274374"/>
          </a:xfrm>
          <a:prstGeom prst="rect">
            <a:avLst/>
          </a:prstGeom>
        </p:spPr>
      </p:pic>
      <p:pic>
        <p:nvPicPr>
          <p:cNvPr id="9" name="Picture 8">
            <a:extLst>
              <a:ext uri="{FF2B5EF4-FFF2-40B4-BE49-F238E27FC236}">
                <a16:creationId xmlns:a16="http://schemas.microsoft.com/office/drawing/2014/main" id="{C56AD05D-1FE6-32CE-FE18-6554464BF11E}"/>
              </a:ext>
            </a:extLst>
          </p:cNvPr>
          <p:cNvPicPr>
            <a:picLocks noChangeAspect="1"/>
          </p:cNvPicPr>
          <p:nvPr/>
        </p:nvPicPr>
        <p:blipFill>
          <a:blip r:embed="rId7"/>
          <a:stretch>
            <a:fillRect/>
          </a:stretch>
        </p:blipFill>
        <p:spPr>
          <a:xfrm>
            <a:off x="1070148" y="4520766"/>
            <a:ext cx="3513006" cy="1602292"/>
          </a:xfrm>
          <a:prstGeom prst="rect">
            <a:avLst/>
          </a:prstGeom>
        </p:spPr>
      </p:pic>
      <p:pic>
        <p:nvPicPr>
          <p:cNvPr id="11" name="Picture 10">
            <a:extLst>
              <a:ext uri="{FF2B5EF4-FFF2-40B4-BE49-F238E27FC236}">
                <a16:creationId xmlns:a16="http://schemas.microsoft.com/office/drawing/2014/main" id="{94D12511-F0E2-C381-9280-5FCD72B21DB5}"/>
              </a:ext>
            </a:extLst>
          </p:cNvPr>
          <p:cNvPicPr>
            <a:picLocks noChangeAspect="1"/>
          </p:cNvPicPr>
          <p:nvPr/>
        </p:nvPicPr>
        <p:blipFill>
          <a:blip r:embed="rId8"/>
          <a:stretch>
            <a:fillRect/>
          </a:stretch>
        </p:blipFill>
        <p:spPr>
          <a:xfrm>
            <a:off x="4660555" y="1885634"/>
            <a:ext cx="3444538" cy="1496740"/>
          </a:xfrm>
          <a:prstGeom prst="rect">
            <a:avLst/>
          </a:prstGeom>
        </p:spPr>
      </p:pic>
      <p:pic>
        <p:nvPicPr>
          <p:cNvPr id="16" name="Picture 15">
            <a:extLst>
              <a:ext uri="{FF2B5EF4-FFF2-40B4-BE49-F238E27FC236}">
                <a16:creationId xmlns:a16="http://schemas.microsoft.com/office/drawing/2014/main" id="{4354C9D2-4A86-D40A-14C0-3E79CE0747A9}"/>
              </a:ext>
            </a:extLst>
          </p:cNvPr>
          <p:cNvPicPr>
            <a:picLocks noChangeAspect="1"/>
          </p:cNvPicPr>
          <p:nvPr/>
        </p:nvPicPr>
        <p:blipFill>
          <a:blip r:embed="rId9"/>
          <a:stretch>
            <a:fillRect/>
          </a:stretch>
        </p:blipFill>
        <p:spPr>
          <a:xfrm>
            <a:off x="4926338" y="4480024"/>
            <a:ext cx="2912972" cy="1643034"/>
          </a:xfrm>
          <a:prstGeom prst="rect">
            <a:avLst/>
          </a:prstGeom>
        </p:spPr>
      </p:pic>
      <p:pic>
        <p:nvPicPr>
          <p:cNvPr id="18" name="Picture 17">
            <a:extLst>
              <a:ext uri="{FF2B5EF4-FFF2-40B4-BE49-F238E27FC236}">
                <a16:creationId xmlns:a16="http://schemas.microsoft.com/office/drawing/2014/main" id="{9F2E672A-A730-2781-1BBB-D3D8867CEB57}"/>
              </a:ext>
            </a:extLst>
          </p:cNvPr>
          <p:cNvPicPr>
            <a:picLocks noChangeAspect="1"/>
          </p:cNvPicPr>
          <p:nvPr/>
        </p:nvPicPr>
        <p:blipFill>
          <a:blip r:embed="rId10"/>
          <a:stretch>
            <a:fillRect/>
          </a:stretch>
        </p:blipFill>
        <p:spPr>
          <a:xfrm>
            <a:off x="8400132" y="1885634"/>
            <a:ext cx="3326072" cy="1225932"/>
          </a:xfrm>
          <a:prstGeom prst="rect">
            <a:avLst/>
          </a:prstGeom>
        </p:spPr>
      </p:pic>
      <p:pic>
        <p:nvPicPr>
          <p:cNvPr id="21" name="Picture 20">
            <a:extLst>
              <a:ext uri="{FF2B5EF4-FFF2-40B4-BE49-F238E27FC236}">
                <a16:creationId xmlns:a16="http://schemas.microsoft.com/office/drawing/2014/main" id="{27630F1D-D2BB-BBDE-659E-95BD209F9B28}"/>
              </a:ext>
            </a:extLst>
          </p:cNvPr>
          <p:cNvPicPr>
            <a:picLocks noChangeAspect="1"/>
          </p:cNvPicPr>
          <p:nvPr/>
        </p:nvPicPr>
        <p:blipFill>
          <a:blip r:embed="rId11"/>
          <a:stretch>
            <a:fillRect/>
          </a:stretch>
        </p:blipFill>
        <p:spPr>
          <a:xfrm>
            <a:off x="8319797" y="4455687"/>
            <a:ext cx="3486743" cy="1643034"/>
          </a:xfrm>
          <a:prstGeom prst="rect">
            <a:avLst/>
          </a:prstGeom>
        </p:spPr>
      </p:pic>
      <p:sp>
        <p:nvSpPr>
          <p:cNvPr id="22" name="TextBox 21">
            <a:extLst>
              <a:ext uri="{FF2B5EF4-FFF2-40B4-BE49-F238E27FC236}">
                <a16:creationId xmlns:a16="http://schemas.microsoft.com/office/drawing/2014/main" id="{14A051C2-0A0D-4F35-F0AB-3F4A8342465F}"/>
              </a:ext>
            </a:extLst>
          </p:cNvPr>
          <p:cNvSpPr txBox="1"/>
          <p:nvPr/>
        </p:nvSpPr>
        <p:spPr>
          <a:xfrm>
            <a:off x="2677794" y="993800"/>
            <a:ext cx="552950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pPr algn="ctr"/>
            <a:r>
              <a:rPr lang="en-IN" dirty="0"/>
              <a:t>Other Factors Influencing Purchase Decisions</a:t>
            </a:r>
          </a:p>
        </p:txBody>
      </p:sp>
      <p:pic>
        <p:nvPicPr>
          <p:cNvPr id="3" name="Picture 2">
            <a:extLst>
              <a:ext uri="{FF2B5EF4-FFF2-40B4-BE49-F238E27FC236}">
                <a16:creationId xmlns:a16="http://schemas.microsoft.com/office/drawing/2014/main" id="{C147AA3F-07E6-0274-8507-437602F2D5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5" name="Audio 4">
            <a:hlinkClick r:id="" action="ppaction://media"/>
            <a:extLst>
              <a:ext uri="{FF2B5EF4-FFF2-40B4-BE49-F238E27FC236}">
                <a16:creationId xmlns:a16="http://schemas.microsoft.com/office/drawing/2014/main" id="{119DAF00-36A6-80B7-7DAB-2B3FBDE4C2F0}"/>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18296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advTm="18835">
        <p15:prstTrans prst="peelOff"/>
      </p:transition>
    </mc:Choice>
    <mc:Fallback>
      <p:transition spd="slow" advTm="188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12B136C-5080-5777-D08A-E22404F37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Product Development</a:t>
            </a:r>
          </a:p>
        </p:txBody>
      </p:sp>
      <p:sp>
        <p:nvSpPr>
          <p:cNvPr id="2" name="TextBox 1">
            <a:extLst>
              <a:ext uri="{FF2B5EF4-FFF2-40B4-BE49-F238E27FC236}">
                <a16:creationId xmlns:a16="http://schemas.microsoft.com/office/drawing/2014/main" id="{DA1B534B-8313-221A-616A-EA0C12185F47}"/>
              </a:ext>
            </a:extLst>
          </p:cNvPr>
          <p:cNvSpPr txBox="1"/>
          <p:nvPr/>
        </p:nvSpPr>
        <p:spPr>
          <a:xfrm>
            <a:off x="345689" y="602166"/>
            <a:ext cx="11318488"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1. Which area of business should we focus more on our product development? (Branding/taste/availability)</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691377" y="1047850"/>
            <a:ext cx="332607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731523" y="3808134"/>
            <a:ext cx="3326072" cy="400110"/>
          </a:xfrm>
          <a:prstGeom prst="rect">
            <a:avLst/>
          </a:prstGeom>
          <a:noFill/>
        </p:spPr>
        <p:txBody>
          <a:bodyPr wrap="square" rtlCol="0">
            <a:spAutoFit/>
          </a:bodyPr>
          <a:lstStyle/>
          <a:p>
            <a:r>
              <a:rPr lang="en-IN" sz="2000" dirty="0">
                <a:solidFill>
                  <a:schemeClr val="bg1"/>
                </a:solidFill>
              </a:rPr>
              <a:t>Output</a:t>
            </a:r>
            <a:r>
              <a:rPr lang="en-IN" dirty="0"/>
              <a:t>:</a:t>
            </a:r>
          </a:p>
        </p:txBody>
      </p:sp>
      <p:sp>
        <p:nvSpPr>
          <p:cNvPr id="13" name="TextBox 12">
            <a:extLst>
              <a:ext uri="{FF2B5EF4-FFF2-40B4-BE49-F238E27FC236}">
                <a16:creationId xmlns:a16="http://schemas.microsoft.com/office/drawing/2014/main" id="{276CBC58-B54E-1C31-D44E-3978943E9E2F}"/>
              </a:ext>
            </a:extLst>
          </p:cNvPr>
          <p:cNvSpPr txBox="1"/>
          <p:nvPr/>
        </p:nvSpPr>
        <p:spPr>
          <a:xfrm>
            <a:off x="704847" y="5986861"/>
            <a:ext cx="10526751" cy="400110"/>
          </a:xfrm>
          <a:prstGeom prst="rect">
            <a:avLst/>
          </a:prstGeom>
          <a:noFill/>
        </p:spPr>
        <p:txBody>
          <a:bodyPr wrap="square" rtlCol="0">
            <a:spAutoFit/>
          </a:bodyPr>
          <a:lstStyle>
            <a:defPPr>
              <a:defRPr lang="en-US"/>
            </a:defPPr>
            <a:lvl1pPr>
              <a:defRPr sz="2000">
                <a:solidFill>
                  <a:schemeClr val="bg1"/>
                </a:solidFill>
              </a:defRPr>
            </a:lvl1pPr>
          </a:lstStyle>
          <a:p>
            <a:r>
              <a:rPr lang="en-US" dirty="0"/>
              <a:t>Brand reputation and product availability are two major factors attracting customer base.	</a:t>
            </a:r>
          </a:p>
        </p:txBody>
      </p:sp>
      <p:pic>
        <p:nvPicPr>
          <p:cNvPr id="10" name="Picture 9">
            <a:extLst>
              <a:ext uri="{FF2B5EF4-FFF2-40B4-BE49-F238E27FC236}">
                <a16:creationId xmlns:a16="http://schemas.microsoft.com/office/drawing/2014/main" id="{F46FA475-5AEF-13F3-2680-63057A424C15}"/>
              </a:ext>
            </a:extLst>
          </p:cNvPr>
          <p:cNvPicPr>
            <a:picLocks noChangeAspect="1"/>
          </p:cNvPicPr>
          <p:nvPr/>
        </p:nvPicPr>
        <p:blipFill>
          <a:blip r:embed="rId5"/>
          <a:stretch>
            <a:fillRect/>
          </a:stretch>
        </p:blipFill>
        <p:spPr>
          <a:xfrm>
            <a:off x="731523" y="1438303"/>
            <a:ext cx="3596952" cy="2288141"/>
          </a:xfrm>
          <a:prstGeom prst="rect">
            <a:avLst/>
          </a:prstGeom>
        </p:spPr>
      </p:pic>
      <p:pic>
        <p:nvPicPr>
          <p:cNvPr id="15" name="Picture 14">
            <a:extLst>
              <a:ext uri="{FF2B5EF4-FFF2-40B4-BE49-F238E27FC236}">
                <a16:creationId xmlns:a16="http://schemas.microsoft.com/office/drawing/2014/main" id="{47AE1F91-DF17-3A34-1B09-E3BA1B0D7332}"/>
              </a:ext>
            </a:extLst>
          </p:cNvPr>
          <p:cNvPicPr>
            <a:picLocks noChangeAspect="1"/>
          </p:cNvPicPr>
          <p:nvPr/>
        </p:nvPicPr>
        <p:blipFill>
          <a:blip r:embed="rId6"/>
          <a:stretch>
            <a:fillRect/>
          </a:stretch>
        </p:blipFill>
        <p:spPr>
          <a:xfrm>
            <a:off x="874247" y="4174722"/>
            <a:ext cx="3326072" cy="1454489"/>
          </a:xfrm>
          <a:prstGeom prst="rect">
            <a:avLst/>
          </a:prstGeom>
        </p:spPr>
      </p:pic>
      <p:pic>
        <p:nvPicPr>
          <p:cNvPr id="22" name="Picture 21">
            <a:extLst>
              <a:ext uri="{FF2B5EF4-FFF2-40B4-BE49-F238E27FC236}">
                <a16:creationId xmlns:a16="http://schemas.microsoft.com/office/drawing/2014/main" id="{E2720AD1-6FB1-57F4-A5E8-777BE96CECD6}"/>
              </a:ext>
            </a:extLst>
          </p:cNvPr>
          <p:cNvPicPr>
            <a:picLocks noChangeAspect="1"/>
          </p:cNvPicPr>
          <p:nvPr/>
        </p:nvPicPr>
        <p:blipFill>
          <a:blip r:embed="rId7"/>
          <a:stretch>
            <a:fillRect/>
          </a:stretch>
        </p:blipFill>
        <p:spPr>
          <a:xfrm>
            <a:off x="4821311" y="1942400"/>
            <a:ext cx="6464248" cy="3272779"/>
          </a:xfrm>
          <a:prstGeom prst="rect">
            <a:avLst/>
          </a:prstGeom>
        </p:spPr>
      </p:pic>
      <p:pic>
        <p:nvPicPr>
          <p:cNvPr id="3" name="Picture 2">
            <a:extLst>
              <a:ext uri="{FF2B5EF4-FFF2-40B4-BE49-F238E27FC236}">
                <a16:creationId xmlns:a16="http://schemas.microsoft.com/office/drawing/2014/main" id="{C0B5CC42-8415-977D-17E3-A48212CB20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4" name="Audio 3">
            <a:hlinkClick r:id="" action="ppaction://media"/>
            <a:extLst>
              <a:ext uri="{FF2B5EF4-FFF2-40B4-BE49-F238E27FC236}">
                <a16:creationId xmlns:a16="http://schemas.microsoft.com/office/drawing/2014/main" id="{E80A6332-4202-1E9B-5783-63CB1C55884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710798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8722">
        <p15:prstTrans prst="peelOff"/>
      </p:transition>
    </mc:Choice>
    <mc:Fallback>
      <p:transition spd="slow" advTm="587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29EC75-3C47-9B7B-8466-C746058A3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Recommendations</a:t>
            </a:r>
          </a:p>
        </p:txBody>
      </p:sp>
      <p:sp>
        <p:nvSpPr>
          <p:cNvPr id="6" name="TextBox 5">
            <a:extLst>
              <a:ext uri="{FF2B5EF4-FFF2-40B4-BE49-F238E27FC236}">
                <a16:creationId xmlns:a16="http://schemas.microsoft.com/office/drawing/2014/main" id="{5FBB3657-5D9A-A828-B1A2-7711665181E0}"/>
              </a:ext>
            </a:extLst>
          </p:cNvPr>
          <p:cNvSpPr txBox="1"/>
          <p:nvPr/>
        </p:nvSpPr>
        <p:spPr>
          <a:xfrm>
            <a:off x="390293" y="836341"/>
            <a:ext cx="11664175" cy="5632311"/>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pPr marL="342900" indent="-342900">
              <a:buFont typeface="Arial" panose="020B0604020202020204" pitchFamily="34" charset="0"/>
              <a:buChar char="•"/>
            </a:pPr>
            <a:r>
              <a:rPr lang="en-US" dirty="0"/>
              <a:t>To capitalize on its major consumer base of youth aged 15-30, Codex should consider offering compact and stylish cans at a higher price range to appeal to premium customers. Additionally, introducing innovative pet bottle designs at a lower price range would effectively target the medium and lower segments, leading to broader market reach and catering to diverse packaging preferences.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As Codex is still establishing its brand reputation in the Indian market, It can initially focus on a lower price range strategy. Introducing 250ml cans priced between 50-99 units would cater to the target audience of youth aged 15-30. Additionally, Codex should consider introducing a smaller variant in the form of 100ml pet bottles priced below 50 units to capture the lower price segment effectively. This approach will help Codex build brand awareness and attract a wider range of customers.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To effectively reach its major customer base, which falls within the age range of 15-30, Codex should primarily focus its marketing efforts on online channels such as social media platforms, YouTube ads, and music streaming platforms. These channels are highly popular among the target demographic and offer targeted advertising opportunities. Additionally, TV commercials can be incorporated into the marketing strategy, with a focus on news channels, sports channels, and reality TV shows, which cater to viewers aged 31-45. This multi-channel approach will ensure comprehensive coverage and engagement with the desired audiences.</a:t>
            </a:r>
            <a:endParaRPr lang="en-IN" dirty="0"/>
          </a:p>
        </p:txBody>
      </p:sp>
      <p:pic>
        <p:nvPicPr>
          <p:cNvPr id="2" name="Picture 1">
            <a:extLst>
              <a:ext uri="{FF2B5EF4-FFF2-40B4-BE49-F238E27FC236}">
                <a16:creationId xmlns:a16="http://schemas.microsoft.com/office/drawing/2014/main" id="{860C17D2-E006-91C8-D5D2-B115923CE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7" name="Audio 6">
            <a:hlinkClick r:id="" action="ppaction://media"/>
            <a:extLst>
              <a:ext uri="{FF2B5EF4-FFF2-40B4-BE49-F238E27FC236}">
                <a16:creationId xmlns:a16="http://schemas.microsoft.com/office/drawing/2014/main" id="{E147BB9A-6833-F517-170F-9E02643525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812809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82985">
        <p15:prstTrans prst="peelOff"/>
      </p:transition>
    </mc:Choice>
    <mc:Fallback>
      <p:transition spd="slow" advTm="829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29EC75-3C47-9B7B-8466-C746058A3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4" name="TextBox 13">
            <a:extLst>
              <a:ext uri="{FF2B5EF4-FFF2-40B4-BE49-F238E27FC236}">
                <a16:creationId xmlns:a16="http://schemas.microsoft.com/office/drawing/2014/main" id="{A263222E-6F0A-358F-A80B-6BC9C0C01C23}"/>
              </a:ext>
            </a:extLst>
          </p:cNvPr>
          <p:cNvSpPr txBox="1"/>
          <p:nvPr/>
        </p:nvSpPr>
        <p:spPr>
          <a:xfrm>
            <a:off x="0" y="58880"/>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Recommendations</a:t>
            </a:r>
          </a:p>
        </p:txBody>
      </p:sp>
      <p:sp>
        <p:nvSpPr>
          <p:cNvPr id="6" name="TextBox 5">
            <a:extLst>
              <a:ext uri="{FF2B5EF4-FFF2-40B4-BE49-F238E27FC236}">
                <a16:creationId xmlns:a16="http://schemas.microsoft.com/office/drawing/2014/main" id="{5FBB3657-5D9A-A828-B1A2-7711665181E0}"/>
              </a:ext>
            </a:extLst>
          </p:cNvPr>
          <p:cNvSpPr txBox="1"/>
          <p:nvPr/>
        </p:nvSpPr>
        <p:spPr>
          <a:xfrm>
            <a:off x="379142" y="397884"/>
            <a:ext cx="11664175" cy="5016758"/>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pPr marL="342900" indent="-342900">
              <a:buFont typeface="Arial" panose="020B0604020202020204" pitchFamily="34" charset="0"/>
              <a:buChar char="•"/>
            </a:pPr>
            <a:r>
              <a:rPr lang="en-US" dirty="0"/>
              <a:t>To compete effectively against established energy drink brands, Codex can leverage innovative marketing campaigns that focus on green initiatives, attracting customers and enhancing brand reputation. One such campaign could involve encouraging customers to participate in a can recycling program. For instance, if a customer returns 10 empty cans to a store, they would be eligible to receive an extra can with their next purchase. This initiative promotes sustainability, incentivizes customer engagement, and distinguishes Codex as an environmentally conscious brand.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addition to the green initiatives, another effective marketing strategy for Codex would be to offer discounts on bulk purchases of cans. By incentivizing customers to buy in larger quantities, Codex can encourage increased consumption and brand loyalty. This approach not only provides customers with cost savings but also creates a perception of value and convenience. Implementing bulk-buying discounts can attract both individual customers and potential business partnerships, contributing to Codex's market competitiveness and growth.</a:t>
            </a:r>
          </a:p>
          <a:p>
            <a:pPr marL="342900" indent="-342900">
              <a:buFont typeface="Arial" panose="020B0604020202020204" pitchFamily="34" charset="0"/>
              <a:buChar char="•"/>
            </a:pPr>
            <a:endParaRPr lang="en-US" dirty="0"/>
          </a:p>
          <a:p>
            <a:endParaRPr lang="en-US" dirty="0"/>
          </a:p>
          <a:p>
            <a:endParaRPr lang="en-IN" dirty="0"/>
          </a:p>
        </p:txBody>
      </p:sp>
      <p:pic>
        <p:nvPicPr>
          <p:cNvPr id="2" name="Picture 1">
            <a:extLst>
              <a:ext uri="{FF2B5EF4-FFF2-40B4-BE49-F238E27FC236}">
                <a16:creationId xmlns:a16="http://schemas.microsoft.com/office/drawing/2014/main" id="{D8BABB47-69CA-7DD7-B80D-93B17C83E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9" name="Audio 8">
            <a:hlinkClick r:id="" action="ppaction://media"/>
            <a:extLst>
              <a:ext uri="{FF2B5EF4-FFF2-40B4-BE49-F238E27FC236}">
                <a16:creationId xmlns:a16="http://schemas.microsoft.com/office/drawing/2014/main" id="{1BEC3ED5-CE2E-06BE-D1ED-B6E08E971C2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923369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2667">
        <p15:prstTrans prst="peelOff"/>
      </p:transition>
    </mc:Choice>
    <mc:Fallback>
      <p:transition spd="slow" advTm="426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29EC75-3C47-9B7B-8466-C746058A3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4" name="TextBox 13">
            <a:extLst>
              <a:ext uri="{FF2B5EF4-FFF2-40B4-BE49-F238E27FC236}">
                <a16:creationId xmlns:a16="http://schemas.microsoft.com/office/drawing/2014/main" id="{A263222E-6F0A-358F-A80B-6BC9C0C01C23}"/>
              </a:ext>
            </a:extLst>
          </p:cNvPr>
          <p:cNvSpPr txBox="1"/>
          <p:nvPr/>
        </p:nvSpPr>
        <p:spPr>
          <a:xfrm>
            <a:off x="0" y="58880"/>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Recommendations</a:t>
            </a:r>
          </a:p>
        </p:txBody>
      </p:sp>
      <p:sp>
        <p:nvSpPr>
          <p:cNvPr id="6" name="TextBox 5">
            <a:extLst>
              <a:ext uri="{FF2B5EF4-FFF2-40B4-BE49-F238E27FC236}">
                <a16:creationId xmlns:a16="http://schemas.microsoft.com/office/drawing/2014/main" id="{5FBB3657-5D9A-A828-B1A2-7711665181E0}"/>
              </a:ext>
            </a:extLst>
          </p:cNvPr>
          <p:cNvSpPr txBox="1"/>
          <p:nvPr/>
        </p:nvSpPr>
        <p:spPr>
          <a:xfrm>
            <a:off x="379142" y="587451"/>
            <a:ext cx="11664175" cy="5016758"/>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pPr marL="342900" indent="-342900">
              <a:buFont typeface="Arial" panose="020B0604020202020204" pitchFamily="34" charset="0"/>
              <a:buChar char="•"/>
            </a:pPr>
            <a:r>
              <a:rPr lang="en-US" dirty="0"/>
              <a:t>To effectively engage with the target customers aged 15-30, who are highly active on social media, Codex should consider collaborating with social media influencers and environmentalists who possess a strong online presence. These individuals can serve as powerful brand ambassadors, leveraging their influence to promote Codex and resonate with the desired audience. Additionally, as online ads have been identified as the most preferred marketing strategy according to survey data, allocating resources towards online advertising will ensure maximum reach and engagement. By incorporating these recommendations, Codex can successfully connect with its target customers and enhance brand visibility.</a:t>
            </a:r>
          </a:p>
          <a:p>
            <a:endParaRPr lang="en-US" dirty="0"/>
          </a:p>
          <a:p>
            <a:pPr marL="342900" indent="-342900">
              <a:buFont typeface="Arial" panose="020B0604020202020204" pitchFamily="34" charset="0"/>
              <a:buChar char="•"/>
            </a:pPr>
            <a:r>
              <a:rPr lang="en-US" dirty="0"/>
              <a:t>Lastly, it is important to acknowledge that energy drinks are increasingly being consumed as pre-booze beverages. In light of this trend, Codex should consider targeting bars and restaurants as potential distribution channels. By partnering with establishments that serve alcoholic beverages, Codex can tap into the pre-booze market segment and capture the attention of young consumers who seek an energy boost before a night out. This strategic approach expands Codex's reach and creates opportunities for brand exposure in social settings, further solidifying its presence in the energy drink market.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IN" dirty="0"/>
          </a:p>
        </p:txBody>
      </p:sp>
      <p:pic>
        <p:nvPicPr>
          <p:cNvPr id="2" name="Picture 1">
            <a:extLst>
              <a:ext uri="{FF2B5EF4-FFF2-40B4-BE49-F238E27FC236}">
                <a16:creationId xmlns:a16="http://schemas.microsoft.com/office/drawing/2014/main" id="{6EFCC722-6516-317D-CFF0-00736574A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5" name="Audio 4">
            <a:hlinkClick r:id="" action="ppaction://media"/>
            <a:extLst>
              <a:ext uri="{FF2B5EF4-FFF2-40B4-BE49-F238E27FC236}">
                <a16:creationId xmlns:a16="http://schemas.microsoft.com/office/drawing/2014/main" id="{69857AA1-9B81-0A2F-23CA-610B5DBF02C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708525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30489">
        <p15:prstTrans prst="peelOff"/>
      </p:transition>
    </mc:Choice>
    <mc:Fallback>
      <p:transition spd="slow" advTm="1304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29EC75-3C47-9B7B-8466-C746058A3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pic>
        <p:nvPicPr>
          <p:cNvPr id="2" name="Picture 1">
            <a:extLst>
              <a:ext uri="{FF2B5EF4-FFF2-40B4-BE49-F238E27FC236}">
                <a16:creationId xmlns:a16="http://schemas.microsoft.com/office/drawing/2014/main" id="{6EFCC722-6516-317D-CFF0-00736574A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sp>
        <p:nvSpPr>
          <p:cNvPr id="5" name="TextBox 4">
            <a:extLst>
              <a:ext uri="{FF2B5EF4-FFF2-40B4-BE49-F238E27FC236}">
                <a16:creationId xmlns:a16="http://schemas.microsoft.com/office/drawing/2014/main" id="{E8586C59-867A-4E28-1C33-D68094ED3E9D}"/>
              </a:ext>
            </a:extLst>
          </p:cNvPr>
          <p:cNvSpPr txBox="1"/>
          <p:nvPr/>
        </p:nvSpPr>
        <p:spPr>
          <a:xfrm>
            <a:off x="4760844" y="2643808"/>
            <a:ext cx="2315817"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solidFill>
                  <a:schemeClr val="bg1"/>
                </a:solidFill>
              </a:defRPr>
            </a:lvl1pPr>
          </a:lstStyle>
          <a:p>
            <a:pPr marL="0" indent="0">
              <a:buNone/>
            </a:pPr>
            <a:r>
              <a:rPr lang="en-IN" sz="3600" dirty="0"/>
              <a:t>Thank You!</a:t>
            </a:r>
          </a:p>
        </p:txBody>
      </p:sp>
      <p:pic>
        <p:nvPicPr>
          <p:cNvPr id="6" name="Audio 5">
            <a:hlinkClick r:id="" action="ppaction://media"/>
            <a:extLst>
              <a:ext uri="{FF2B5EF4-FFF2-40B4-BE49-F238E27FC236}">
                <a16:creationId xmlns:a16="http://schemas.microsoft.com/office/drawing/2014/main" id="{B1D79226-C3D7-2464-034E-E6827BF88A5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950806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6810">
        <p15:prstTrans prst="drape"/>
      </p:transition>
    </mc:Choice>
    <mc:Fallback>
      <p:transition spd="slow" advTm="168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E36F860-7C77-53A8-3901-732228796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5977E352-ECA2-4670-DDA0-3501D3D7AC27}"/>
              </a:ext>
            </a:extLst>
          </p:cNvPr>
          <p:cNvPicPr>
            <a:picLocks noChangeAspect="1"/>
          </p:cNvPicPr>
          <p:nvPr/>
        </p:nvPicPr>
        <p:blipFill>
          <a:blip r:embed="rId5"/>
          <a:stretch>
            <a:fillRect/>
          </a:stretch>
        </p:blipFill>
        <p:spPr>
          <a:xfrm>
            <a:off x="1487174" y="586041"/>
            <a:ext cx="4099915" cy="5418290"/>
          </a:xfrm>
          <a:prstGeom prst="rect">
            <a:avLst/>
          </a:prstGeom>
        </p:spPr>
      </p:pic>
      <p:pic>
        <p:nvPicPr>
          <p:cNvPr id="14" name="Picture 13">
            <a:extLst>
              <a:ext uri="{FF2B5EF4-FFF2-40B4-BE49-F238E27FC236}">
                <a16:creationId xmlns:a16="http://schemas.microsoft.com/office/drawing/2014/main" id="{8EC8E993-E7A1-27B6-49BA-7CE615154EFC}"/>
              </a:ext>
            </a:extLst>
          </p:cNvPr>
          <p:cNvPicPr>
            <a:picLocks noChangeAspect="1"/>
          </p:cNvPicPr>
          <p:nvPr/>
        </p:nvPicPr>
        <p:blipFill>
          <a:blip r:embed="rId6"/>
          <a:stretch>
            <a:fillRect/>
          </a:stretch>
        </p:blipFill>
        <p:spPr>
          <a:xfrm>
            <a:off x="6498221" y="544127"/>
            <a:ext cx="4206605" cy="5502117"/>
          </a:xfrm>
          <a:prstGeom prst="rect">
            <a:avLst/>
          </a:prstGeom>
        </p:spPr>
      </p:pic>
      <p:pic>
        <p:nvPicPr>
          <p:cNvPr id="2" name="Picture 1">
            <a:extLst>
              <a:ext uri="{FF2B5EF4-FFF2-40B4-BE49-F238E27FC236}">
                <a16:creationId xmlns:a16="http://schemas.microsoft.com/office/drawing/2014/main" id="{130B76EC-4A10-3F22-E85C-775ED6C4C7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7" name="Video 6">
            <a:hlinkClick r:id="" action="ppaction://media"/>
            <a:extLst>
              <a:ext uri="{FF2B5EF4-FFF2-40B4-BE49-F238E27FC236}">
                <a16:creationId xmlns:a16="http://schemas.microsoft.com/office/drawing/2014/main" id="{9EA69367-4196-AAA3-B19B-9752F1F199F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897147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0238">
        <p15:prstTrans prst="peelOff"/>
      </p:transition>
    </mc:Choice>
    <mc:Fallback xmlns="">
      <p:transition spd="slow" advTm="102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E36F860-7C77-53A8-3901-732228796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1" y="747132"/>
            <a:ext cx="12192000" cy="461665"/>
          </a:xfrm>
          <a:prstGeom prst="rect">
            <a:avLst/>
          </a:prstGeom>
          <a:noFill/>
        </p:spPr>
        <p:txBody>
          <a:bodyPr wrap="square" rtlCol="0">
            <a:spAutoFit/>
          </a:bodyPr>
          <a:lstStyle/>
          <a:p>
            <a:pPr algn="ctr"/>
            <a:r>
              <a:rPr lang="en-IN" sz="2400" dirty="0">
                <a:solidFill>
                  <a:schemeClr val="bg1"/>
                </a:solidFill>
              </a:rPr>
              <a:t>Introduction To Energy Drinks</a:t>
            </a:r>
          </a:p>
        </p:txBody>
      </p:sp>
      <p:sp>
        <p:nvSpPr>
          <p:cNvPr id="16" name="TextBox 15">
            <a:extLst>
              <a:ext uri="{FF2B5EF4-FFF2-40B4-BE49-F238E27FC236}">
                <a16:creationId xmlns:a16="http://schemas.microsoft.com/office/drawing/2014/main" id="{BA98F332-2F83-6772-808D-A8E1A43FA1DF}"/>
              </a:ext>
            </a:extLst>
          </p:cNvPr>
          <p:cNvSpPr txBox="1"/>
          <p:nvPr/>
        </p:nvSpPr>
        <p:spPr>
          <a:xfrm>
            <a:off x="988746" y="1720840"/>
            <a:ext cx="10307442" cy="3785652"/>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chemeClr val="bg1"/>
                </a:solidFill>
                <a:effectLst/>
                <a:latin typeface="Söhne"/>
              </a:rPr>
              <a:t>Energy drinks are beverages that contain stimulant compounds, primarily caffeine, aimed at providing mental and physical stimulation.</a:t>
            </a:r>
          </a:p>
          <a:p>
            <a:pPr marL="285750" indent="-285750">
              <a:buFont typeface="Arial" panose="020B0604020202020204" pitchFamily="34" charset="0"/>
              <a:buChar char="•"/>
            </a:pPr>
            <a:r>
              <a:rPr lang="en-US" sz="2000" b="0" i="0" dirty="0">
                <a:solidFill>
                  <a:schemeClr val="bg1"/>
                </a:solidFill>
                <a:effectLst/>
                <a:latin typeface="Söhne"/>
              </a:rPr>
              <a:t>Energy drinks may or may not be carbonated and often contain additional ingredients such as sugar, sweeteners, herbal extracts, taurine, and amino acids.</a:t>
            </a:r>
          </a:p>
          <a:p>
            <a:pPr marL="285750" indent="-285750">
              <a:buFont typeface="Arial" panose="020B0604020202020204" pitchFamily="34" charset="0"/>
              <a:buChar char="•"/>
            </a:pPr>
            <a:r>
              <a:rPr lang="en-US" sz="2000" b="0" i="0" dirty="0">
                <a:solidFill>
                  <a:schemeClr val="bg1"/>
                </a:solidFill>
                <a:effectLst/>
                <a:latin typeface="Söhne"/>
              </a:rPr>
              <a:t>The primary function of energy drinks is to provide a temporary boost in energy levels and combat fatigue.</a:t>
            </a:r>
            <a:endParaRPr lang="en-US" sz="2000" dirty="0">
              <a:solidFill>
                <a:schemeClr val="bg1"/>
              </a:solidFill>
              <a:latin typeface="Söhne"/>
            </a:endParaRPr>
          </a:p>
          <a:p>
            <a:pPr marL="285750" indent="-285750">
              <a:buFont typeface="Arial" panose="020B0604020202020204" pitchFamily="34" charset="0"/>
              <a:buChar char="•"/>
            </a:pPr>
            <a:r>
              <a:rPr lang="en-US" sz="2000" b="0" i="0" dirty="0">
                <a:solidFill>
                  <a:schemeClr val="bg1"/>
                </a:solidFill>
                <a:effectLst/>
                <a:latin typeface="Söhne"/>
              </a:rPr>
              <a:t>The high caffeine content in energy drinks can increase alertness, improve focus, and temporarily enhance physical performance.</a:t>
            </a:r>
          </a:p>
          <a:p>
            <a:pPr marL="285750" indent="-285750">
              <a:buFont typeface="Arial" panose="020B0604020202020204" pitchFamily="34" charset="0"/>
              <a:buChar char="•"/>
            </a:pPr>
            <a:r>
              <a:rPr lang="en-US" sz="2000" b="0" i="0" dirty="0">
                <a:solidFill>
                  <a:schemeClr val="bg1"/>
                </a:solidFill>
                <a:effectLst/>
                <a:latin typeface="Söhne"/>
              </a:rPr>
              <a:t>Energy drinks are popular among students, professionals, athletes, and individuals seeking a quick pick-me-up or an energy boost during demanding activities.</a:t>
            </a:r>
            <a:endParaRPr lang="en-US" sz="2000" dirty="0">
              <a:solidFill>
                <a:schemeClr val="bg1"/>
              </a:solidFill>
              <a:latin typeface="Söhne"/>
            </a:endParaRPr>
          </a:p>
          <a:p>
            <a:pPr marL="285750" indent="-285750">
              <a:buFont typeface="Arial" panose="020B0604020202020204" pitchFamily="34" charset="0"/>
              <a:buChar char="•"/>
            </a:pPr>
            <a:r>
              <a:rPr lang="en-US" sz="2000" b="0" i="0" dirty="0">
                <a:solidFill>
                  <a:schemeClr val="bg1"/>
                </a:solidFill>
                <a:effectLst/>
                <a:latin typeface="Söhne"/>
              </a:rPr>
              <a:t>While energy drinks can offer short-term benefits, it's important to prioritize overall health and well-being by getting adequate rest, maintaining a balanced diet, and staying hydrated.</a:t>
            </a:r>
          </a:p>
        </p:txBody>
      </p:sp>
      <p:pic>
        <p:nvPicPr>
          <p:cNvPr id="2" name="Picture 1">
            <a:extLst>
              <a:ext uri="{FF2B5EF4-FFF2-40B4-BE49-F238E27FC236}">
                <a16:creationId xmlns:a16="http://schemas.microsoft.com/office/drawing/2014/main" id="{96C2C16A-3C1F-451E-3AAA-FC67A1389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4" name="Video 3">
            <a:hlinkClick r:id="" action="ppaction://media"/>
            <a:extLst>
              <a:ext uri="{FF2B5EF4-FFF2-40B4-BE49-F238E27FC236}">
                <a16:creationId xmlns:a16="http://schemas.microsoft.com/office/drawing/2014/main" id="{64FFC94C-6563-24DB-4404-4941293EBF6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989997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9562">
        <p15:prstTrans prst="peelOff"/>
      </p:transition>
    </mc:Choice>
    <mc:Fallback xmlns="">
      <p:transition spd="slow" advTm="695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5D36B8-A8FE-3A0D-07E8-89FEE4247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747132"/>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Energy Drinks Market In India</a:t>
            </a:r>
          </a:p>
        </p:txBody>
      </p:sp>
      <p:sp>
        <p:nvSpPr>
          <p:cNvPr id="16" name="TextBox 15">
            <a:extLst>
              <a:ext uri="{FF2B5EF4-FFF2-40B4-BE49-F238E27FC236}">
                <a16:creationId xmlns:a16="http://schemas.microsoft.com/office/drawing/2014/main" id="{BA98F332-2F83-6772-808D-A8E1A43FA1DF}"/>
              </a:ext>
            </a:extLst>
          </p:cNvPr>
          <p:cNvSpPr txBox="1"/>
          <p:nvPr/>
        </p:nvSpPr>
        <p:spPr>
          <a:xfrm>
            <a:off x="899536" y="1690062"/>
            <a:ext cx="10708888" cy="3477875"/>
          </a:xfrm>
          <a:prstGeom prst="rect">
            <a:avLst/>
          </a:prstGeom>
          <a:noFill/>
        </p:spPr>
        <p:txBody>
          <a:bodyPr wrap="square" rtlCol="0">
            <a:spAutoFit/>
          </a:bodyPr>
          <a:lstStyle>
            <a:defPPr>
              <a:defRPr lang="en-US"/>
            </a:defPPr>
            <a:lvl1pPr algn="ctr">
              <a:defRPr sz="2400">
                <a:solidFill>
                  <a:schemeClr val="bg1"/>
                </a:solidFill>
              </a:defRPr>
            </a:lvl1pPr>
          </a:lstStyle>
          <a:p>
            <a:pPr marL="342900" indent="-342900" algn="l">
              <a:buFont typeface="Arial" panose="020B0604020202020204" pitchFamily="34" charset="0"/>
              <a:buChar char="•"/>
            </a:pPr>
            <a:r>
              <a:rPr lang="en-US" sz="2000" dirty="0"/>
              <a:t>The India energy drink market is projected to grow at a CAGR of 9.98% over the next five years.</a:t>
            </a:r>
          </a:p>
          <a:p>
            <a:pPr marL="342900" indent="-342900" algn="l">
              <a:buFont typeface="Arial" panose="020B0604020202020204" pitchFamily="34" charset="0"/>
              <a:buChar char="•"/>
            </a:pPr>
            <a:r>
              <a:rPr lang="en-US" sz="2000" dirty="0"/>
              <a:t>Energy drinks are gaining popularity among millennials due to aggressive marketing campaigns targeting young consumers.</a:t>
            </a:r>
          </a:p>
          <a:p>
            <a:pPr marL="342900" indent="-342900" algn="l">
              <a:buFont typeface="Arial" panose="020B0604020202020204" pitchFamily="34" charset="0"/>
              <a:buChar char="•"/>
            </a:pPr>
            <a:r>
              <a:rPr lang="en-US" sz="2000" dirty="0"/>
              <a:t>Increased urbanization, rising disposable income, and growing health consciousness among the Indian youth are driving the demand for energy drinks.</a:t>
            </a:r>
          </a:p>
          <a:p>
            <a:pPr marL="342900" indent="-342900" algn="l">
              <a:buFont typeface="Arial" panose="020B0604020202020204" pitchFamily="34" charset="0"/>
              <a:buChar char="•"/>
            </a:pPr>
            <a:r>
              <a:rPr lang="en-US" sz="2000" dirty="0"/>
              <a:t>Demand for energy boosters in parties and clubs is accelerating the consumption of energy drinks in India.</a:t>
            </a:r>
          </a:p>
          <a:p>
            <a:pPr marL="342900" indent="-342900" algn="l">
              <a:buFont typeface="Arial" panose="020B0604020202020204" pitchFamily="34" charset="0"/>
              <a:buChar char="•"/>
            </a:pPr>
            <a:r>
              <a:rPr lang="en-US" sz="2000" dirty="0"/>
              <a:t>The increasing trend of long and erratic working hours in India is also contributing to the rising demand for energy drinks as a means to combat fatigue and enhance productivity.</a:t>
            </a:r>
          </a:p>
          <a:p>
            <a:pPr marL="342900" indent="-342900" algn="l">
              <a:buFont typeface="Arial" panose="020B0604020202020204" pitchFamily="34" charset="0"/>
              <a:buChar char="•"/>
            </a:pPr>
            <a:r>
              <a:rPr lang="en-US" sz="2000" dirty="0"/>
              <a:t>Manufacturers need to focus on teenagers and young adults as the primary market for energy drinks, presenting significant opportunities for the industry.</a:t>
            </a:r>
          </a:p>
        </p:txBody>
      </p:sp>
      <p:pic>
        <p:nvPicPr>
          <p:cNvPr id="2" name="Picture 1">
            <a:extLst>
              <a:ext uri="{FF2B5EF4-FFF2-40B4-BE49-F238E27FC236}">
                <a16:creationId xmlns:a16="http://schemas.microsoft.com/office/drawing/2014/main" id="{1E87091E-E330-29CE-29DC-D1E3ECBF9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21" name="Video 20">
            <a:hlinkClick r:id="" action="ppaction://media"/>
            <a:extLst>
              <a:ext uri="{FF2B5EF4-FFF2-40B4-BE49-F238E27FC236}">
                <a16:creationId xmlns:a16="http://schemas.microsoft.com/office/drawing/2014/main" id="{EEE432FA-76D2-FF87-F035-7C3FE7026BB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190817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3302">
        <p15:prstTrans prst="peelOff"/>
      </p:transition>
    </mc:Choice>
    <mc:Fallback xmlns="">
      <p:transition spd="slow" advTm="833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53B1389-A878-177B-F08F-2DA418B34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492"/>
            <a:ext cx="12192000" cy="6882983"/>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140501"/>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Demographic Insights</a:t>
            </a:r>
          </a:p>
        </p:txBody>
      </p:sp>
      <p:sp>
        <p:nvSpPr>
          <p:cNvPr id="2" name="TextBox 1">
            <a:extLst>
              <a:ext uri="{FF2B5EF4-FFF2-40B4-BE49-F238E27FC236}">
                <a16:creationId xmlns:a16="http://schemas.microsoft.com/office/drawing/2014/main" id="{DA1B534B-8313-221A-616A-EA0C12185F47}"/>
              </a:ext>
            </a:extLst>
          </p:cNvPr>
          <p:cNvSpPr txBox="1"/>
          <p:nvPr/>
        </p:nvSpPr>
        <p:spPr>
          <a:xfrm>
            <a:off x="702531" y="847488"/>
            <a:ext cx="8184996" cy="4001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solidFill>
                  <a:schemeClr val="bg1"/>
                </a:solidFill>
              </a:defRPr>
            </a:lvl1pPr>
          </a:lstStyle>
          <a:p>
            <a:pPr marL="0" indent="0">
              <a:buNone/>
            </a:pPr>
            <a:r>
              <a:rPr lang="en-US" dirty="0"/>
              <a:t>1. Who prefers energy drink more? (male/female/non-binary?) </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702531" y="1293172"/>
            <a:ext cx="3326072" cy="4001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solidFill>
                  <a:schemeClr val="bg1"/>
                </a:solidFill>
              </a:defRPr>
            </a:lvl1pPr>
          </a:lstStyle>
          <a:p>
            <a:pPr marL="0" indent="0">
              <a:buNone/>
            </a:pPr>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1089811" y="3203962"/>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pic>
        <p:nvPicPr>
          <p:cNvPr id="10" name="Picture 9">
            <a:extLst>
              <a:ext uri="{FF2B5EF4-FFF2-40B4-BE49-F238E27FC236}">
                <a16:creationId xmlns:a16="http://schemas.microsoft.com/office/drawing/2014/main" id="{1468177C-492F-169A-FB51-21F37B5FF8D3}"/>
              </a:ext>
            </a:extLst>
          </p:cNvPr>
          <p:cNvPicPr>
            <a:picLocks noChangeAspect="1"/>
          </p:cNvPicPr>
          <p:nvPr/>
        </p:nvPicPr>
        <p:blipFill>
          <a:blip r:embed="rId5"/>
          <a:stretch>
            <a:fillRect/>
          </a:stretch>
        </p:blipFill>
        <p:spPr>
          <a:xfrm>
            <a:off x="855641" y="1738856"/>
            <a:ext cx="6035818" cy="1143099"/>
          </a:xfrm>
          <a:prstGeom prst="rect">
            <a:avLst/>
          </a:prstGeom>
        </p:spPr>
      </p:pic>
      <p:pic>
        <p:nvPicPr>
          <p:cNvPr id="12" name="Picture 11">
            <a:extLst>
              <a:ext uri="{FF2B5EF4-FFF2-40B4-BE49-F238E27FC236}">
                <a16:creationId xmlns:a16="http://schemas.microsoft.com/office/drawing/2014/main" id="{2FBB88FB-EBE2-1FA4-3611-CE8D1F3AB360}"/>
              </a:ext>
            </a:extLst>
          </p:cNvPr>
          <p:cNvPicPr>
            <a:picLocks noChangeAspect="1"/>
          </p:cNvPicPr>
          <p:nvPr/>
        </p:nvPicPr>
        <p:blipFill>
          <a:blip r:embed="rId6"/>
          <a:stretch>
            <a:fillRect/>
          </a:stretch>
        </p:blipFill>
        <p:spPr>
          <a:xfrm>
            <a:off x="855640" y="3818616"/>
            <a:ext cx="4006640" cy="1701233"/>
          </a:xfrm>
          <a:prstGeom prst="rect">
            <a:avLst/>
          </a:prstGeom>
        </p:spPr>
      </p:pic>
      <p:pic>
        <p:nvPicPr>
          <p:cNvPr id="15" name="Picture 14">
            <a:extLst>
              <a:ext uri="{FF2B5EF4-FFF2-40B4-BE49-F238E27FC236}">
                <a16:creationId xmlns:a16="http://schemas.microsoft.com/office/drawing/2014/main" id="{F79C00C2-CAFB-A60C-FE94-D8F604FE7A0B}"/>
              </a:ext>
            </a:extLst>
          </p:cNvPr>
          <p:cNvPicPr>
            <a:picLocks noChangeAspect="1"/>
          </p:cNvPicPr>
          <p:nvPr/>
        </p:nvPicPr>
        <p:blipFill>
          <a:blip r:embed="rId7"/>
          <a:stretch>
            <a:fillRect/>
          </a:stretch>
        </p:blipFill>
        <p:spPr>
          <a:xfrm>
            <a:off x="6987254" y="1293541"/>
            <a:ext cx="4398953" cy="2279753"/>
          </a:xfrm>
          <a:prstGeom prst="rect">
            <a:avLst/>
          </a:prstGeom>
        </p:spPr>
      </p:pic>
      <p:sp>
        <p:nvSpPr>
          <p:cNvPr id="17" name="TextBox 16">
            <a:extLst>
              <a:ext uri="{FF2B5EF4-FFF2-40B4-BE49-F238E27FC236}">
                <a16:creationId xmlns:a16="http://schemas.microsoft.com/office/drawing/2014/main" id="{A37208CD-4179-1916-7782-E40B9A19125E}"/>
              </a:ext>
            </a:extLst>
          </p:cNvPr>
          <p:cNvSpPr txBox="1"/>
          <p:nvPr/>
        </p:nvSpPr>
        <p:spPr>
          <a:xfrm>
            <a:off x="591019" y="5811113"/>
            <a:ext cx="11233312" cy="707886"/>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Energy drinks are more popular among the male population, followed by females and the non-binary population.</a:t>
            </a:r>
            <a:endParaRPr lang="en-IN" dirty="0"/>
          </a:p>
        </p:txBody>
      </p:sp>
      <p:pic>
        <p:nvPicPr>
          <p:cNvPr id="4" name="Picture 3">
            <a:extLst>
              <a:ext uri="{FF2B5EF4-FFF2-40B4-BE49-F238E27FC236}">
                <a16:creationId xmlns:a16="http://schemas.microsoft.com/office/drawing/2014/main" id="{99E865A6-A579-CE60-69E5-B5724F4495C8}"/>
              </a:ext>
            </a:extLst>
          </p:cNvPr>
          <p:cNvPicPr>
            <a:picLocks noChangeAspect="1"/>
          </p:cNvPicPr>
          <p:nvPr/>
        </p:nvPicPr>
        <p:blipFill>
          <a:blip r:embed="rId8"/>
          <a:stretch>
            <a:fillRect/>
          </a:stretch>
        </p:blipFill>
        <p:spPr>
          <a:xfrm>
            <a:off x="7584459" y="3700190"/>
            <a:ext cx="2992216" cy="2110923"/>
          </a:xfrm>
          <a:prstGeom prst="rect">
            <a:avLst/>
          </a:prstGeom>
        </p:spPr>
      </p:pic>
      <p:pic>
        <p:nvPicPr>
          <p:cNvPr id="5" name="Picture 4">
            <a:extLst>
              <a:ext uri="{FF2B5EF4-FFF2-40B4-BE49-F238E27FC236}">
                <a16:creationId xmlns:a16="http://schemas.microsoft.com/office/drawing/2014/main" id="{3640AB92-67F1-A969-74CD-8D217704E2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8" name="Audio 17">
            <a:hlinkClick r:id="" action="ppaction://media"/>
            <a:extLst>
              <a:ext uri="{FF2B5EF4-FFF2-40B4-BE49-F238E27FC236}">
                <a16:creationId xmlns:a16="http://schemas.microsoft.com/office/drawing/2014/main" id="{507FA769-28C8-50D3-774E-22906C8B28F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65676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95658">
        <p15:prstTrans prst="peelOff"/>
      </p:transition>
    </mc:Choice>
    <mc:Fallback xmlns="">
      <p:transition spd="slow" advTm="956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A105121-B2A2-5CE4-034E-7B519BDA5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Demographic Insights</a:t>
            </a:r>
          </a:p>
        </p:txBody>
      </p:sp>
      <p:sp>
        <p:nvSpPr>
          <p:cNvPr id="2" name="TextBox 1">
            <a:extLst>
              <a:ext uri="{FF2B5EF4-FFF2-40B4-BE49-F238E27FC236}">
                <a16:creationId xmlns:a16="http://schemas.microsoft.com/office/drawing/2014/main" id="{DA1B534B-8313-221A-616A-EA0C12185F47}"/>
              </a:ext>
            </a:extLst>
          </p:cNvPr>
          <p:cNvSpPr txBox="1"/>
          <p:nvPr/>
        </p:nvSpPr>
        <p:spPr>
          <a:xfrm>
            <a:off x="936702" y="602166"/>
            <a:ext cx="6434254"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2. Which age group prefers energy drinks more? </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1089811" y="3203962"/>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pic>
        <p:nvPicPr>
          <p:cNvPr id="16" name="Picture 15">
            <a:extLst>
              <a:ext uri="{FF2B5EF4-FFF2-40B4-BE49-F238E27FC236}">
                <a16:creationId xmlns:a16="http://schemas.microsoft.com/office/drawing/2014/main" id="{7E04B850-95FA-A03E-297F-45554A9E55C1}"/>
              </a:ext>
            </a:extLst>
          </p:cNvPr>
          <p:cNvPicPr>
            <a:picLocks noChangeAspect="1"/>
          </p:cNvPicPr>
          <p:nvPr/>
        </p:nvPicPr>
        <p:blipFill>
          <a:blip r:embed="rId5"/>
          <a:stretch>
            <a:fillRect/>
          </a:stretch>
        </p:blipFill>
        <p:spPr>
          <a:xfrm>
            <a:off x="6096000" y="1019666"/>
            <a:ext cx="5273497" cy="4767817"/>
          </a:xfrm>
          <a:prstGeom prst="rect">
            <a:avLst/>
          </a:prstGeom>
        </p:spPr>
      </p:pic>
      <p:sp>
        <p:nvSpPr>
          <p:cNvPr id="17" name="TextBox 16">
            <a:extLst>
              <a:ext uri="{FF2B5EF4-FFF2-40B4-BE49-F238E27FC236}">
                <a16:creationId xmlns:a16="http://schemas.microsoft.com/office/drawing/2014/main" id="{DE889042-E0DF-6776-FCBF-5BA57180743A}"/>
              </a:ext>
            </a:extLst>
          </p:cNvPr>
          <p:cNvSpPr txBox="1"/>
          <p:nvPr/>
        </p:nvSpPr>
        <p:spPr>
          <a:xfrm>
            <a:off x="936702" y="5943600"/>
            <a:ext cx="10432795" cy="646331"/>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The age group "19-45" has the highest number of consumers, and it is crucial to target this consumer segment more effectively.</a:t>
            </a:r>
            <a:endParaRPr lang="en-IN" dirty="0"/>
          </a:p>
        </p:txBody>
      </p:sp>
      <p:pic>
        <p:nvPicPr>
          <p:cNvPr id="21" name="Picture 20">
            <a:extLst>
              <a:ext uri="{FF2B5EF4-FFF2-40B4-BE49-F238E27FC236}">
                <a16:creationId xmlns:a16="http://schemas.microsoft.com/office/drawing/2014/main" id="{9EB6F8AD-CFB1-FF4C-F259-332264AF6B74}"/>
              </a:ext>
            </a:extLst>
          </p:cNvPr>
          <p:cNvPicPr>
            <a:picLocks noChangeAspect="1"/>
          </p:cNvPicPr>
          <p:nvPr/>
        </p:nvPicPr>
        <p:blipFill>
          <a:blip r:embed="rId6"/>
          <a:stretch>
            <a:fillRect/>
          </a:stretch>
        </p:blipFill>
        <p:spPr>
          <a:xfrm>
            <a:off x="1288732" y="1473154"/>
            <a:ext cx="4748398" cy="1651862"/>
          </a:xfrm>
          <a:prstGeom prst="rect">
            <a:avLst/>
          </a:prstGeom>
        </p:spPr>
      </p:pic>
      <p:pic>
        <p:nvPicPr>
          <p:cNvPr id="23" name="Picture 22">
            <a:extLst>
              <a:ext uri="{FF2B5EF4-FFF2-40B4-BE49-F238E27FC236}">
                <a16:creationId xmlns:a16="http://schemas.microsoft.com/office/drawing/2014/main" id="{A71557F9-3277-1317-8674-A0E8B7D8979C}"/>
              </a:ext>
            </a:extLst>
          </p:cNvPr>
          <p:cNvPicPr>
            <a:picLocks noChangeAspect="1"/>
          </p:cNvPicPr>
          <p:nvPr/>
        </p:nvPicPr>
        <p:blipFill>
          <a:blip r:embed="rId7"/>
          <a:stretch>
            <a:fillRect/>
          </a:stretch>
        </p:blipFill>
        <p:spPr>
          <a:xfrm>
            <a:off x="1293052" y="3679456"/>
            <a:ext cx="4092987" cy="2161097"/>
          </a:xfrm>
          <a:prstGeom prst="rect">
            <a:avLst/>
          </a:prstGeom>
        </p:spPr>
      </p:pic>
      <p:pic>
        <p:nvPicPr>
          <p:cNvPr id="3" name="Picture 2">
            <a:extLst>
              <a:ext uri="{FF2B5EF4-FFF2-40B4-BE49-F238E27FC236}">
                <a16:creationId xmlns:a16="http://schemas.microsoft.com/office/drawing/2014/main" id="{484B2986-0F99-686F-A7C0-309C476923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4" name="Audio 3">
            <a:hlinkClick r:id="" action="ppaction://media"/>
            <a:extLst>
              <a:ext uri="{FF2B5EF4-FFF2-40B4-BE49-F238E27FC236}">
                <a16:creationId xmlns:a16="http://schemas.microsoft.com/office/drawing/2014/main" id="{4AB820A6-2E9D-4D36-C0FA-70F4422DCB4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90388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3891">
        <p15:prstTrans prst="peelOff"/>
      </p:transition>
    </mc:Choice>
    <mc:Fallback xmlns="">
      <p:transition spd="slow" advTm="538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F36C228-9E7E-424A-F4B4-DA0016476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Demographic Insights</a:t>
            </a:r>
          </a:p>
        </p:txBody>
      </p:sp>
      <p:sp>
        <p:nvSpPr>
          <p:cNvPr id="2" name="TextBox 1">
            <a:extLst>
              <a:ext uri="{FF2B5EF4-FFF2-40B4-BE49-F238E27FC236}">
                <a16:creationId xmlns:a16="http://schemas.microsoft.com/office/drawing/2014/main" id="{DA1B534B-8313-221A-616A-EA0C12185F47}"/>
              </a:ext>
            </a:extLst>
          </p:cNvPr>
          <p:cNvSpPr txBox="1"/>
          <p:nvPr/>
        </p:nvSpPr>
        <p:spPr>
          <a:xfrm>
            <a:off x="936702" y="602166"/>
            <a:ext cx="6434254"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3. Which type of marketing reaches the most Youth (15-30)?</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936702"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8675648" y="97284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sp>
        <p:nvSpPr>
          <p:cNvPr id="5" name="TextBox 4">
            <a:extLst>
              <a:ext uri="{FF2B5EF4-FFF2-40B4-BE49-F238E27FC236}">
                <a16:creationId xmlns:a16="http://schemas.microsoft.com/office/drawing/2014/main" id="{6BC32D0C-657A-3009-F946-549DDB4DF72E}"/>
              </a:ext>
            </a:extLst>
          </p:cNvPr>
          <p:cNvSpPr txBox="1"/>
          <p:nvPr/>
        </p:nvSpPr>
        <p:spPr>
          <a:xfrm>
            <a:off x="1092820" y="1672683"/>
            <a:ext cx="6278136" cy="3189249"/>
          </a:xfrm>
          <a:prstGeom prst="rect">
            <a:avLst/>
          </a:prstGeom>
          <a:noFill/>
        </p:spPr>
        <p:txBody>
          <a:bodyPr wrap="square" rtlCol="0">
            <a:spAutoFit/>
          </a:bodyPr>
          <a:lstStyle/>
          <a:p>
            <a:endParaRPr lang="en-IN" dirty="0"/>
          </a:p>
        </p:txBody>
      </p:sp>
      <p:pic>
        <p:nvPicPr>
          <p:cNvPr id="19" name="Picture 18">
            <a:extLst>
              <a:ext uri="{FF2B5EF4-FFF2-40B4-BE49-F238E27FC236}">
                <a16:creationId xmlns:a16="http://schemas.microsoft.com/office/drawing/2014/main" id="{90F977E7-330C-B5CA-A7E9-AEE62CA97C4D}"/>
              </a:ext>
            </a:extLst>
          </p:cNvPr>
          <p:cNvPicPr>
            <a:picLocks noChangeAspect="1"/>
          </p:cNvPicPr>
          <p:nvPr/>
        </p:nvPicPr>
        <p:blipFill>
          <a:blip r:embed="rId5"/>
          <a:stretch>
            <a:fillRect/>
          </a:stretch>
        </p:blipFill>
        <p:spPr>
          <a:xfrm>
            <a:off x="1092820" y="1462756"/>
            <a:ext cx="7521592" cy="4000997"/>
          </a:xfrm>
          <a:prstGeom prst="rect">
            <a:avLst/>
          </a:prstGeom>
        </p:spPr>
      </p:pic>
      <p:pic>
        <p:nvPicPr>
          <p:cNvPr id="21" name="Picture 20">
            <a:extLst>
              <a:ext uri="{FF2B5EF4-FFF2-40B4-BE49-F238E27FC236}">
                <a16:creationId xmlns:a16="http://schemas.microsoft.com/office/drawing/2014/main" id="{8E93212C-1CAA-350D-3EF8-141D8A0E33FE}"/>
              </a:ext>
            </a:extLst>
          </p:cNvPr>
          <p:cNvPicPr>
            <a:picLocks noChangeAspect="1"/>
          </p:cNvPicPr>
          <p:nvPr/>
        </p:nvPicPr>
        <p:blipFill>
          <a:blip r:embed="rId6"/>
          <a:stretch>
            <a:fillRect/>
          </a:stretch>
        </p:blipFill>
        <p:spPr>
          <a:xfrm>
            <a:off x="8675648" y="1342172"/>
            <a:ext cx="2644369" cy="1033038"/>
          </a:xfrm>
          <a:prstGeom prst="rect">
            <a:avLst/>
          </a:prstGeom>
        </p:spPr>
      </p:pic>
      <p:pic>
        <p:nvPicPr>
          <p:cNvPr id="25" name="Picture 24">
            <a:extLst>
              <a:ext uri="{FF2B5EF4-FFF2-40B4-BE49-F238E27FC236}">
                <a16:creationId xmlns:a16="http://schemas.microsoft.com/office/drawing/2014/main" id="{B84B6134-189F-090E-31D6-FCAEEC8828B5}"/>
              </a:ext>
            </a:extLst>
          </p:cNvPr>
          <p:cNvPicPr>
            <a:picLocks noChangeAspect="1"/>
          </p:cNvPicPr>
          <p:nvPr/>
        </p:nvPicPr>
        <p:blipFill>
          <a:blip r:embed="rId7"/>
          <a:stretch>
            <a:fillRect/>
          </a:stretch>
        </p:blipFill>
        <p:spPr>
          <a:xfrm>
            <a:off x="8675646" y="2476920"/>
            <a:ext cx="3326073" cy="3242333"/>
          </a:xfrm>
          <a:prstGeom prst="rect">
            <a:avLst/>
          </a:prstGeom>
        </p:spPr>
      </p:pic>
      <p:sp>
        <p:nvSpPr>
          <p:cNvPr id="28" name="TextBox 27">
            <a:extLst>
              <a:ext uri="{FF2B5EF4-FFF2-40B4-BE49-F238E27FC236}">
                <a16:creationId xmlns:a16="http://schemas.microsoft.com/office/drawing/2014/main" id="{9EA4B7CE-C6A2-4C38-FB8C-0C9521C1B418}"/>
              </a:ext>
            </a:extLst>
          </p:cNvPr>
          <p:cNvSpPr txBox="1"/>
          <p:nvPr/>
        </p:nvSpPr>
        <p:spPr>
          <a:xfrm>
            <a:off x="669073" y="5965902"/>
            <a:ext cx="10939347" cy="400110"/>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Online advertising stands as the most popular and effective channel to engage with young customers.</a:t>
            </a:r>
            <a:endParaRPr lang="en-IN" dirty="0"/>
          </a:p>
        </p:txBody>
      </p:sp>
      <p:pic>
        <p:nvPicPr>
          <p:cNvPr id="3" name="Picture 2">
            <a:extLst>
              <a:ext uri="{FF2B5EF4-FFF2-40B4-BE49-F238E27FC236}">
                <a16:creationId xmlns:a16="http://schemas.microsoft.com/office/drawing/2014/main" id="{8C298E95-E8EC-CD03-0364-076FF50054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5" name="Audio 14">
            <a:hlinkClick r:id="" action="ppaction://media"/>
            <a:extLst>
              <a:ext uri="{FF2B5EF4-FFF2-40B4-BE49-F238E27FC236}">
                <a16:creationId xmlns:a16="http://schemas.microsoft.com/office/drawing/2014/main" id="{9828D765-DF98-D5E3-C1E2-D7079B8DE7F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812327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35071">
        <p15:prstTrans prst="peelOff"/>
      </p:transition>
    </mc:Choice>
    <mc:Fallback>
      <p:transition spd="slow" advTm="1350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AE5B8B-1445-8944-8CFA-17D5CB0DC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A263222E-6F0A-358F-A80B-6BC9C0C01C23}"/>
              </a:ext>
            </a:extLst>
          </p:cNvPr>
          <p:cNvSpPr txBox="1"/>
          <p:nvPr/>
        </p:nvSpPr>
        <p:spPr>
          <a:xfrm>
            <a:off x="0" y="92333"/>
            <a:ext cx="12192000" cy="461665"/>
          </a:xfrm>
          <a:prstGeom prst="rect">
            <a:avLst/>
          </a:prstGeom>
          <a:noFill/>
        </p:spPr>
        <p:txBody>
          <a:bodyPr wrap="square" rtlCol="0">
            <a:spAutoFit/>
          </a:bodyPr>
          <a:lstStyle>
            <a:defPPr>
              <a:defRPr lang="en-US"/>
            </a:defPPr>
            <a:lvl1pPr algn="ctr">
              <a:defRPr sz="2400">
                <a:solidFill>
                  <a:schemeClr val="bg1"/>
                </a:solidFill>
              </a:defRPr>
            </a:lvl1pPr>
          </a:lstStyle>
          <a:p>
            <a:r>
              <a:rPr lang="en-IN" dirty="0"/>
              <a:t>Consumer Preferences</a:t>
            </a:r>
          </a:p>
        </p:txBody>
      </p:sp>
      <p:sp>
        <p:nvSpPr>
          <p:cNvPr id="2" name="TextBox 1">
            <a:extLst>
              <a:ext uri="{FF2B5EF4-FFF2-40B4-BE49-F238E27FC236}">
                <a16:creationId xmlns:a16="http://schemas.microsoft.com/office/drawing/2014/main" id="{DA1B534B-8313-221A-616A-EA0C12185F47}"/>
              </a:ext>
            </a:extLst>
          </p:cNvPr>
          <p:cNvSpPr txBox="1"/>
          <p:nvPr/>
        </p:nvSpPr>
        <p:spPr>
          <a:xfrm>
            <a:off x="780588" y="593542"/>
            <a:ext cx="8463776"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1. What are the preferred ingredients of energy drinks among respondents?</a:t>
            </a:r>
            <a:endParaRPr lang="en-IN" dirty="0"/>
          </a:p>
        </p:txBody>
      </p:sp>
      <p:sp>
        <p:nvSpPr>
          <p:cNvPr id="7" name="TextBox 6">
            <a:extLst>
              <a:ext uri="{FF2B5EF4-FFF2-40B4-BE49-F238E27FC236}">
                <a16:creationId xmlns:a16="http://schemas.microsoft.com/office/drawing/2014/main" id="{C44FE951-756F-F5B1-78DD-FEE6E7333A3E}"/>
              </a:ext>
            </a:extLst>
          </p:cNvPr>
          <p:cNvSpPr txBox="1"/>
          <p:nvPr/>
        </p:nvSpPr>
        <p:spPr>
          <a:xfrm>
            <a:off x="802890" y="1047850"/>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SQL Query:</a:t>
            </a:r>
          </a:p>
        </p:txBody>
      </p:sp>
      <p:sp>
        <p:nvSpPr>
          <p:cNvPr id="8" name="TextBox 7">
            <a:extLst>
              <a:ext uri="{FF2B5EF4-FFF2-40B4-BE49-F238E27FC236}">
                <a16:creationId xmlns:a16="http://schemas.microsoft.com/office/drawing/2014/main" id="{F0A74AF3-FFAD-7474-590A-95412CA21A90}"/>
              </a:ext>
            </a:extLst>
          </p:cNvPr>
          <p:cNvSpPr txBox="1"/>
          <p:nvPr/>
        </p:nvSpPr>
        <p:spPr>
          <a:xfrm>
            <a:off x="802890" y="3015153"/>
            <a:ext cx="3326072"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IN" dirty="0"/>
              <a:t>Output:</a:t>
            </a:r>
          </a:p>
        </p:txBody>
      </p:sp>
      <p:sp>
        <p:nvSpPr>
          <p:cNvPr id="28" name="TextBox 27">
            <a:extLst>
              <a:ext uri="{FF2B5EF4-FFF2-40B4-BE49-F238E27FC236}">
                <a16:creationId xmlns:a16="http://schemas.microsoft.com/office/drawing/2014/main" id="{9EA4B7CE-C6A2-4C38-FB8C-0C9521C1B418}"/>
              </a:ext>
            </a:extLst>
          </p:cNvPr>
          <p:cNvSpPr txBox="1"/>
          <p:nvPr/>
        </p:nvSpPr>
        <p:spPr>
          <a:xfrm>
            <a:off x="959008" y="5742877"/>
            <a:ext cx="10939347" cy="369332"/>
          </a:xfrm>
          <a:prstGeom prst="rect">
            <a:avLst/>
          </a:prstGeom>
          <a:noFill/>
        </p:spPr>
        <p:txBody>
          <a:bodyPr wrap="square" rtlCol="0">
            <a:spAutoFit/>
          </a:bodyPr>
          <a:lstStyle>
            <a:defPPr>
              <a:defRPr lang="en-US"/>
            </a:defPPr>
            <a:lvl1pPr indent="0">
              <a:buFont typeface="Arial" panose="020B0604020202020204" pitchFamily="34" charset="0"/>
              <a:buNone/>
              <a:defRPr sz="2000">
                <a:solidFill>
                  <a:schemeClr val="bg1"/>
                </a:solidFill>
              </a:defRPr>
            </a:lvl1pPr>
          </a:lstStyle>
          <a:p>
            <a:r>
              <a:rPr lang="en-US" dirty="0"/>
              <a:t>Caffeine is the most preferred ingredient among all genders, followed by vitamins, sugar, and Guarana.</a:t>
            </a:r>
            <a:endParaRPr lang="en-IN" dirty="0"/>
          </a:p>
        </p:txBody>
      </p:sp>
      <p:pic>
        <p:nvPicPr>
          <p:cNvPr id="4" name="Picture 3">
            <a:extLst>
              <a:ext uri="{FF2B5EF4-FFF2-40B4-BE49-F238E27FC236}">
                <a16:creationId xmlns:a16="http://schemas.microsoft.com/office/drawing/2014/main" id="{F8823E3E-EE08-22D6-6CB5-EFCC9A5211AA}"/>
              </a:ext>
            </a:extLst>
          </p:cNvPr>
          <p:cNvPicPr>
            <a:picLocks noChangeAspect="1"/>
          </p:cNvPicPr>
          <p:nvPr/>
        </p:nvPicPr>
        <p:blipFill>
          <a:blip r:embed="rId5"/>
          <a:stretch>
            <a:fillRect/>
          </a:stretch>
        </p:blipFill>
        <p:spPr>
          <a:xfrm>
            <a:off x="959008" y="1383546"/>
            <a:ext cx="4397121" cy="1426379"/>
          </a:xfrm>
          <a:prstGeom prst="rect">
            <a:avLst/>
          </a:prstGeom>
        </p:spPr>
      </p:pic>
      <p:pic>
        <p:nvPicPr>
          <p:cNvPr id="9" name="Picture 8">
            <a:extLst>
              <a:ext uri="{FF2B5EF4-FFF2-40B4-BE49-F238E27FC236}">
                <a16:creationId xmlns:a16="http://schemas.microsoft.com/office/drawing/2014/main" id="{7090678D-CBFF-DC19-53DD-CC69E8B576B9}"/>
              </a:ext>
            </a:extLst>
          </p:cNvPr>
          <p:cNvPicPr>
            <a:picLocks noChangeAspect="1"/>
          </p:cNvPicPr>
          <p:nvPr/>
        </p:nvPicPr>
        <p:blipFill>
          <a:blip r:embed="rId6"/>
          <a:stretch>
            <a:fillRect/>
          </a:stretch>
        </p:blipFill>
        <p:spPr>
          <a:xfrm>
            <a:off x="974677" y="3543878"/>
            <a:ext cx="3885965" cy="1326629"/>
          </a:xfrm>
          <a:prstGeom prst="rect">
            <a:avLst/>
          </a:prstGeom>
        </p:spPr>
      </p:pic>
      <p:pic>
        <p:nvPicPr>
          <p:cNvPr id="11" name="Picture 10">
            <a:extLst>
              <a:ext uri="{FF2B5EF4-FFF2-40B4-BE49-F238E27FC236}">
                <a16:creationId xmlns:a16="http://schemas.microsoft.com/office/drawing/2014/main" id="{AD553C33-BE81-5B27-4586-BE1203DD15A5}"/>
              </a:ext>
            </a:extLst>
          </p:cNvPr>
          <p:cNvPicPr>
            <a:picLocks noChangeAspect="1"/>
          </p:cNvPicPr>
          <p:nvPr/>
        </p:nvPicPr>
        <p:blipFill>
          <a:blip r:embed="rId7"/>
          <a:stretch>
            <a:fillRect/>
          </a:stretch>
        </p:blipFill>
        <p:spPr>
          <a:xfrm>
            <a:off x="5835319" y="1025548"/>
            <a:ext cx="5639289" cy="4672725"/>
          </a:xfrm>
          <a:prstGeom prst="rect">
            <a:avLst/>
          </a:prstGeom>
        </p:spPr>
      </p:pic>
      <p:pic>
        <p:nvPicPr>
          <p:cNvPr id="3" name="Picture 2">
            <a:extLst>
              <a:ext uri="{FF2B5EF4-FFF2-40B4-BE49-F238E27FC236}">
                <a16:creationId xmlns:a16="http://schemas.microsoft.com/office/drawing/2014/main" id="{8BBA6757-5B0E-95B8-6E44-2AA60161C4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350" y="-17368"/>
            <a:ext cx="2857500" cy="6857999"/>
          </a:xfrm>
          <a:prstGeom prst="rect">
            <a:avLst/>
          </a:prstGeom>
        </p:spPr>
      </p:pic>
      <p:pic>
        <p:nvPicPr>
          <p:cNvPr id="18" name="Audio 17">
            <a:hlinkClick r:id="" action="ppaction://media"/>
            <a:extLst>
              <a:ext uri="{FF2B5EF4-FFF2-40B4-BE49-F238E27FC236}">
                <a16:creationId xmlns:a16="http://schemas.microsoft.com/office/drawing/2014/main" id="{3A99EA1E-EAEE-6BEA-499A-FD2870FB65F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5785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4228">
        <p15:prstTrans prst="peelOff"/>
      </p:transition>
    </mc:Choice>
    <mc:Fallback xmlns="">
      <p:transition spd="slow" advTm="342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3|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1938</TotalTime>
  <Words>1789</Words>
  <Application>Microsoft Office PowerPoint</Application>
  <PresentationFormat>Widescreen</PresentationFormat>
  <Paragraphs>128</Paragraphs>
  <Slides>25</Slides>
  <Notes>0</Notes>
  <HiddenSlides>0</HiddenSlides>
  <MMClips>25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Bhatt</dc:creator>
  <cp:lastModifiedBy>Mayank Bhatt</cp:lastModifiedBy>
  <cp:revision>6</cp:revision>
  <dcterms:created xsi:type="dcterms:W3CDTF">2023-06-21T18:37:48Z</dcterms:created>
  <dcterms:modified xsi:type="dcterms:W3CDTF">2023-06-23T20:28:33Z</dcterms:modified>
</cp:coreProperties>
</file>